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2" r:id="rId2"/>
    <p:sldId id="276" r:id="rId3"/>
    <p:sldId id="265" r:id="rId4"/>
    <p:sldId id="258" r:id="rId5"/>
    <p:sldId id="271" r:id="rId6"/>
    <p:sldId id="275" r:id="rId7"/>
    <p:sldId id="261" r:id="rId8"/>
    <p:sldId id="273" r:id="rId9"/>
    <p:sldId id="264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9492"/>
  </p:normalViewPr>
  <p:slideViewPr>
    <p:cSldViewPr snapToGrid="0" snapToObjects="1">
      <p:cViewPr varScale="1">
        <p:scale>
          <a:sx n="113" d="100"/>
          <a:sy n="113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DD7A6-CD2D-6F45-B39D-3285CFD9352D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F2050-1CC1-8340-9095-602E867A2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14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</a:t>
            </a:r>
            <a:r>
              <a:rPr lang="en-US" altLang="zh-CN" dirty="0"/>
              <a:t>llo</a:t>
            </a:r>
            <a:r>
              <a:rPr lang="zh-CN" altLang="en-US" dirty="0"/>
              <a:t> </a:t>
            </a:r>
            <a:r>
              <a:rPr lang="en-US" altLang="zh-CN" dirty="0"/>
              <a:t>everyone.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Liqian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“Disentangled Person Image Generation”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89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generation,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pose.</a:t>
            </a:r>
          </a:p>
          <a:p>
            <a:endParaRPr lang="en-US" altLang="zh-CN" dirty="0"/>
          </a:p>
          <a:p>
            <a:r>
              <a:rPr lang="en-US" altLang="zh-CN" dirty="0"/>
              <a:t>Here,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transfer,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B’s</a:t>
            </a:r>
            <a:r>
              <a:rPr lang="zh-CN" altLang="en-US" dirty="0"/>
              <a:t> </a:t>
            </a:r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A’s</a:t>
            </a:r>
            <a:r>
              <a:rPr lang="zh-CN" altLang="en-US" dirty="0"/>
              <a:t> </a:t>
            </a:r>
            <a:r>
              <a:rPr lang="en-US" altLang="zh-CN" dirty="0"/>
              <a:t>appearance.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vice versa.</a:t>
            </a:r>
          </a:p>
          <a:p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work,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come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poster.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3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synthesize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images,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independently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weekly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factors,</a:t>
            </a:r>
            <a:r>
              <a:rPr lang="zh-CN" altLang="en-US" dirty="0"/>
              <a:t> </a:t>
            </a:r>
            <a:r>
              <a:rPr lang="en-US" altLang="zh-CN" dirty="0"/>
              <a:t>foreground,</a:t>
            </a:r>
            <a:r>
              <a:rPr lang="zh-CN" altLang="en-US" dirty="0"/>
              <a:t> </a:t>
            </a:r>
            <a:r>
              <a:rPr lang="en-US" altLang="zh-CN" dirty="0"/>
              <a:t>background,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pose.</a:t>
            </a:r>
            <a:br>
              <a:rPr lang="en-US" altLang="zh-CN" dirty="0"/>
            </a:b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self-supervised</a:t>
            </a:r>
            <a:r>
              <a:rPr lang="zh-CN" altLang="en-US" dirty="0"/>
              <a:t> </a:t>
            </a:r>
            <a:r>
              <a:rPr lang="en-US" altLang="zh-CN" dirty="0"/>
              <a:t>way,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paired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</a:p>
          <a:p>
            <a:endParaRPr lang="en-US" dirty="0"/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manipulation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sampling.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disentangle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foreground,</a:t>
            </a:r>
            <a:r>
              <a:rPr lang="zh-CN" altLang="en-US" dirty="0"/>
              <a:t> </a:t>
            </a:r>
            <a:r>
              <a:rPr lang="en-US" altLang="zh-CN" dirty="0"/>
              <a:t>background,</a:t>
            </a:r>
            <a:r>
              <a:rPr lang="zh-CN" altLang="en-US" dirty="0"/>
              <a:t> </a:t>
            </a:r>
            <a:r>
              <a:rPr lang="en-US" altLang="zh-CN" dirty="0"/>
              <a:t>pose,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4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DCGAN/VAE/</a:t>
            </a:r>
            <a:r>
              <a:rPr lang="en-US" altLang="zh-CN" dirty="0" err="1"/>
              <a:t>CycleGAN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paired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PG2.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DCGAN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VAE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way.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lack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guidance.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Besides,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process.</a:t>
            </a:r>
          </a:p>
          <a:p>
            <a:endParaRPr lang="en-US" dirty="0"/>
          </a:p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recent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“Pose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generation”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 err="1"/>
              <a:t>keypoint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pose,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manner.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 err="1"/>
              <a:t>CycleGAN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cycle-consistency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translated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way,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translate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appearance.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63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two-stage</a:t>
            </a:r>
            <a:r>
              <a:rPr lang="zh-CN" altLang="en-US" dirty="0"/>
              <a:t> </a:t>
            </a:r>
            <a:r>
              <a:rPr lang="en-US" altLang="zh-CN" dirty="0"/>
              <a:t>framework.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disentangle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pipeline.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foreground,</a:t>
            </a:r>
            <a:r>
              <a:rPr lang="zh-CN" altLang="en-US" dirty="0"/>
              <a:t> </a:t>
            </a:r>
            <a:r>
              <a:rPr lang="en-US" altLang="zh-CN" dirty="0"/>
              <a:t>background,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pose.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II,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fix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I.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 </a:t>
            </a:r>
            <a:r>
              <a:rPr lang="en-US" altLang="zh-CN" dirty="0"/>
              <a:t>noise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decode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78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  <a:br>
              <a:rPr lang="en-US" altLang="zh-CN" dirty="0"/>
            </a:b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Market-1501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foreground,</a:t>
            </a:r>
            <a:r>
              <a:rPr lang="zh-CN" altLang="en-US" dirty="0"/>
              <a:t> </a:t>
            </a:r>
            <a:r>
              <a:rPr lang="en-US" altLang="zh-CN" dirty="0"/>
              <a:t>background,</a:t>
            </a:r>
            <a:r>
              <a:rPr lang="zh-CN" altLang="en-US" dirty="0"/>
              <a:t> </a:t>
            </a:r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separately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combined.</a:t>
            </a:r>
            <a:r>
              <a:rPr lang="zh-CN" altLang="en-US" dirty="0"/>
              <a:t> </a:t>
            </a:r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resolution</a:t>
            </a:r>
            <a:r>
              <a:rPr lang="zh-CN" altLang="en-US" dirty="0"/>
              <a:t> </a:t>
            </a:r>
            <a:r>
              <a:rPr lang="en-US" altLang="zh-CN" dirty="0" err="1"/>
              <a:t>deepfashion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novel</a:t>
            </a:r>
            <a:r>
              <a:rPr lang="zh-CN" altLang="en-US" dirty="0"/>
              <a:t> </a:t>
            </a:r>
            <a:r>
              <a:rPr lang="en-US" altLang="zh-CN" dirty="0"/>
              <a:t>cloth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1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vanilla</a:t>
            </a:r>
            <a:r>
              <a:rPr lang="zh-CN" altLang="en-US" dirty="0"/>
              <a:t> </a:t>
            </a:r>
            <a:r>
              <a:rPr lang="en-US" altLang="zh-CN" dirty="0"/>
              <a:t>VAE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DCGAN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r>
              <a:rPr lang="zh-CN" altLang="en-US" dirty="0"/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</a:rPr>
              <a:t>Our</a:t>
            </a:r>
            <a:r>
              <a:rPr lang="zh-CN" altLang="en-US" sz="12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</a:rPr>
              <a:t>method</a:t>
            </a:r>
            <a:r>
              <a:rPr lang="zh-CN" altLang="en-US" sz="12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</a:rPr>
              <a:t>can</a:t>
            </a:r>
            <a:r>
              <a:rPr lang="zh-CN" altLang="en-US" sz="12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</a:rPr>
              <a:t>generate</a:t>
            </a:r>
            <a:r>
              <a:rPr lang="zh-CN" altLang="en-US" sz="12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</a:rPr>
              <a:t>more</a:t>
            </a:r>
            <a:r>
              <a:rPr lang="zh-CN" altLang="en-US" sz="12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</a:rPr>
              <a:t>realistic</a:t>
            </a:r>
            <a:r>
              <a:rPr lang="zh-CN" altLang="en-US" sz="12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</a:rPr>
              <a:t>natural</a:t>
            </a:r>
            <a:r>
              <a:rPr lang="zh-CN" altLang="en-US" sz="12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</a:rPr>
              <a:t>person</a:t>
            </a:r>
            <a:r>
              <a:rPr lang="zh-CN" altLang="en-US" sz="12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  <a:latin typeface="Arial" panose="020B0604020202020204" pitchFamily="34" charset="0"/>
              </a:rPr>
              <a:t>images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03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  <a:r>
              <a:rPr lang="zh-CN" altLang="en-US" dirty="0"/>
              <a:t> </a:t>
            </a: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inverse</a:t>
            </a:r>
            <a:r>
              <a:rPr lang="zh-CN" altLang="en-US" dirty="0"/>
              <a:t> </a:t>
            </a:r>
            <a:r>
              <a:rPr lang="en-US" altLang="zh-CN" dirty="0"/>
              <a:t>interpolation.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decent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corresponding</a:t>
            </a:r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z,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interpolation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interpolate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persons.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8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more,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disentangled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market</a:t>
            </a:r>
            <a:r>
              <a:rPr lang="zh-CN" altLang="en-US" dirty="0"/>
              <a:t> </a:t>
            </a:r>
            <a:r>
              <a:rPr lang="en-US" altLang="zh-CN" dirty="0"/>
              <a:t>dataset.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fix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foreground</a:t>
            </a:r>
            <a:r>
              <a:rPr lang="zh-CN" altLang="en-US" dirty="0"/>
              <a:t> </a:t>
            </a:r>
            <a:r>
              <a:rPr lang="en-US" altLang="zh-CN" dirty="0"/>
              <a:t>factor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person.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benefit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re-ID.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70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transfer,</a:t>
            </a:r>
            <a:r>
              <a:rPr lang="zh-CN" altLang="en-US" dirty="0"/>
              <a:t> </a:t>
            </a:r>
            <a:r>
              <a:rPr lang="en-US" altLang="zh-CN" dirty="0"/>
              <a:t>namely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person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conditioned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pose.</a:t>
            </a:r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comparable</a:t>
            </a:r>
            <a:r>
              <a:rPr lang="zh-CN" altLang="en-US" dirty="0"/>
              <a:t> </a:t>
            </a:r>
            <a:r>
              <a:rPr lang="en-US" altLang="zh-CN" dirty="0"/>
              <a:t>performance,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PG2.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0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20A2-EA6F-8B40-B7BB-EC3ABF974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85B31-59CA-E242-9B33-FA4E4CC1C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223EE-C491-D740-8084-0EE24EFC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5B3A0-B45B-914C-AF30-6C3C041E5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18D4E-0FF0-D240-860E-5279CB82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5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6211-758A-2C46-A3E6-F9DA5420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2C3F5-BB86-5645-AEAC-435946866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7C115-79D0-FC4B-80EF-20A36A38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BC36A-64E0-0546-8F18-B4668F4B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F6F2F-95E7-4E4B-B862-CF847FE10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75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DB30C-8ACC-AF4E-9A5F-4ED9352D0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C4565-4BCB-D449-A0D4-54C9413D4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59132-2D0F-0B4E-9704-DEC9E734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84C39-76E8-C342-BB18-C5F612192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06E71-7A30-384F-AD1C-40848859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7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F055-CF77-0B4F-B848-F999855F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C14A6-5ECD-8C4F-A2AC-57377E3BE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C1BC0-C4DD-5445-9D50-1AB008ED3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0A167-F9B0-8945-9EB1-475FBE79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5345C-07CF-274D-8635-DB2AC3ED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14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2A74-0FA0-3E42-AB38-57E0F51A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CBDB5-FB6A-434F-8F5A-B8605D52F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BB20-8907-0B4B-9A9B-90176787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077EB-A5D3-754E-8C7F-6314D68E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CBCA-2521-944B-8BC1-A1DBA627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6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EF42-7E86-D64E-BE53-2E512586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68B15-39ED-B84B-9E7A-0C1986534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37AE4-3DED-5349-AA05-771E943F4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F0E8B-76B0-5244-AF67-1B0E4937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AFD7-D0B8-B743-86BB-8B2BADB8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E7001-8D3D-B24C-A3D5-348AC543F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47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FC7-DCF6-5044-9F0A-2D09C758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9608F-955A-4B46-8B43-A099B69DF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CC395-F066-3145-B717-1AEDFB2F1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1E40B-675A-134B-96D0-5CBA08844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8E2E6-B577-B448-B3D2-0272A9D01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CD095-635C-A447-B6B5-E6BC3A4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CA184-B620-3C44-A5F2-AD3DAF40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0FD2D-BBAC-EA48-A1A0-29E6BFF8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7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43F2-1396-FF49-BE11-F82084B0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AD5E0-1451-D045-914F-A2A0CF10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4936D-9928-9541-9B24-59F57E2D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349-E043-7F4D-BBAF-9E66CAD6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3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68D34-63DC-2E40-A677-44FD52EF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017A4-09ED-9D4E-9B6E-5109906D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71EBC-E01E-CE47-B648-FA7927B4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9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2BFD-BF05-EC4F-85E3-44C1D3F2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999F-A300-7B48-BDB4-2CBF7AB27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18F20-91F7-FA48-BD1B-27170F9BA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00619-B1D8-7C48-B82F-DE314AF4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15A7E-E48B-E947-AE18-832DBA4A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F9054-F989-E44F-9918-C3FE98D5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66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6877-163F-1A43-8D87-842045C2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CAB76-B0BD-EC4B-80DD-B5982EE21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92D1C-D806-2A45-AF59-5B3A20F8A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D190-61DE-2840-9126-2CD238871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21E7C-A472-ED46-81AE-3182FB32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09ECF-6FBB-AC4D-8CAB-ABAD7CC4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6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B0C81-3042-794B-99FF-ACBBC4D3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FCF97-2BB7-D64A-85D9-79CFD209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1C95-5CC6-5949-BDF0-377BEE2C4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B3139-0AD6-3449-BD36-FF96E4F24EC5}" type="datetimeFigureOut">
              <a:rPr lang="en-US" smtClean="0"/>
              <a:t>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D7CC0-7123-1E4F-9069-9A19AE15F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7DA3B-B67C-A747-88D9-9DAFF6B5F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homes.esat.kuleuven.be/~liqianma/CVPR18_DPIG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1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video" Target="NULL" TargetMode="External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6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6.png"/><Relationship Id="rId40" Type="http://schemas.openxmlformats.org/officeDocument/2006/relationships/image" Target="../media/image59.gif"/><Relationship Id="rId5" Type="http://schemas.openxmlformats.org/officeDocument/2006/relationships/image" Target="../media/image24.png"/><Relationship Id="rId15" Type="http://schemas.openxmlformats.org/officeDocument/2006/relationships/image" Target="../media/image34.gif"/><Relationship Id="rId23" Type="http://schemas.openxmlformats.org/officeDocument/2006/relationships/image" Target="../media/image42.png"/><Relationship Id="rId28" Type="http://schemas.openxmlformats.org/officeDocument/2006/relationships/image" Target="../media/image47.gif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8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012334-12D6-674C-B152-2AD1C659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154" y="503289"/>
            <a:ext cx="12192000" cy="996493"/>
          </a:xfrm>
        </p:spPr>
        <p:txBody>
          <a:bodyPr>
            <a:noAutofit/>
          </a:bodyPr>
          <a:lstStyle/>
          <a:p>
            <a:pPr algn="ctr">
              <a:lnSpc>
                <a:spcPts val="5600"/>
              </a:lnSpc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Disentangled Person Image Generation</a:t>
            </a:r>
            <a:endParaRPr lang="en-US" altLang="en-US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FE1A98D6-4BF8-0B44-A956-A8DCC9427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733" y="5345830"/>
            <a:ext cx="2839182" cy="103242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14A3C6B-94D8-8B43-948A-1CB36EFEDED7}"/>
              </a:ext>
            </a:extLst>
          </p:cNvPr>
          <p:cNvGrpSpPr/>
          <p:nvPr/>
        </p:nvGrpSpPr>
        <p:grpSpPr>
          <a:xfrm>
            <a:off x="6702055" y="5230384"/>
            <a:ext cx="5177623" cy="1215016"/>
            <a:chOff x="176228" y="215805"/>
            <a:chExt cx="10796572" cy="25335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680C97C-B816-FB43-A875-340F9A086C76}"/>
                </a:ext>
              </a:extLst>
            </p:cNvPr>
            <p:cNvGrpSpPr/>
            <p:nvPr/>
          </p:nvGrpSpPr>
          <p:grpSpPr>
            <a:xfrm>
              <a:off x="176228" y="215805"/>
              <a:ext cx="10796572" cy="2533597"/>
              <a:chOff x="176228" y="215805"/>
              <a:chExt cx="10796572" cy="2533597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302F2E17-347B-6140-AE64-1A4EC25745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228" y="215805"/>
                <a:ext cx="2500395" cy="2533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16" descr="mpilogo-inf-wide.eps">
                <a:extLst>
                  <a:ext uri="{FF2B5EF4-FFF2-40B4-BE49-F238E27FC236}">
                    <a16:creationId xmlns:a16="http://schemas.microsoft.com/office/drawing/2014/main" id="{45E70497-2DBB-6A45-919D-4AC7C0442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6623" y="1247841"/>
                <a:ext cx="8296177" cy="1266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6B37F3-FCFF-5C4C-AB4A-C6C3DBDA5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863" y="419954"/>
              <a:ext cx="358723" cy="367628"/>
            </a:xfrm>
            <a:prstGeom prst="rect">
              <a:avLst/>
            </a:prstGeom>
            <a:solidFill>
              <a:srgbClr val="666D8D"/>
            </a:solidFill>
            <a:ln>
              <a:noFill/>
            </a:ln>
            <a:extLst/>
          </p:spPr>
          <p:txBody>
            <a:bodyPr lIns="0" tIns="0" rIns="0" bIns="0"/>
            <a:lstStyle>
              <a:lvl1pPr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1pPr>
              <a:lvl2pPr marL="742950" indent="-28575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2pPr>
              <a:lvl3pPr marL="1143000" indent="-22860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3pPr>
              <a:lvl4pPr marL="1600200" indent="-22860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4pPr>
              <a:lvl5pPr marL="2057400" indent="-22860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sym typeface="Arial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E31A6F7E-C151-D443-9E3F-39B15C1B53B5}"/>
              </a:ext>
            </a:extLst>
          </p:cNvPr>
          <p:cNvSpPr txBox="1">
            <a:spLocks/>
          </p:cNvSpPr>
          <p:nvPr/>
        </p:nvSpPr>
        <p:spPr>
          <a:xfrm>
            <a:off x="0" y="4183518"/>
            <a:ext cx="12192000" cy="797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300"/>
              </a:lnSpc>
            </a:pP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KU Leuven      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MPI for Informatics       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ETH Zürich</a:t>
            </a:r>
            <a:endParaRPr lang="en-US" altLang="en-US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31279B-A0C9-A244-9565-F1149BC26B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22" r="3917"/>
          <a:stretch/>
        </p:blipFill>
        <p:spPr>
          <a:xfrm>
            <a:off x="4733614" y="2124190"/>
            <a:ext cx="1186623" cy="1659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07D04C-5FFB-5D44-85AC-B5CFB26A55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0937" y="2124189"/>
            <a:ext cx="1239425" cy="16595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B93268-3649-CA49-941C-3EF592D939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0652" y="2123890"/>
            <a:ext cx="1197626" cy="1659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149040-24EE-6945-A115-A45A4E420C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147" r="9222"/>
          <a:stretch/>
        </p:blipFill>
        <p:spPr>
          <a:xfrm>
            <a:off x="6062896" y="2124189"/>
            <a:ext cx="1215097" cy="1659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FAB384-976B-CF42-8804-7708F16C560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627" t="6975" r="15143" b="6959"/>
          <a:stretch/>
        </p:blipFill>
        <p:spPr>
          <a:xfrm>
            <a:off x="3298191" y="2124492"/>
            <a:ext cx="1292764" cy="16595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153A04-3AEA-8A4A-BFCB-3C925F17830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2955" t="13044" r="33032" b="19512"/>
          <a:stretch/>
        </p:blipFill>
        <p:spPr>
          <a:xfrm>
            <a:off x="1901955" y="2124491"/>
            <a:ext cx="1255472" cy="165956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BCEEB19-5805-B542-8A1B-9070E0963886}"/>
              </a:ext>
            </a:extLst>
          </p:cNvPr>
          <p:cNvSpPr txBox="1">
            <a:spLocks/>
          </p:cNvSpPr>
          <p:nvPr/>
        </p:nvSpPr>
        <p:spPr>
          <a:xfrm>
            <a:off x="-276226" y="-1566854"/>
            <a:ext cx="12192000" cy="1486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600"/>
              </a:lnSpc>
            </a:pPr>
            <a:r>
              <a:rPr lang="en-US" sz="2400" dirty="0" err="1"/>
              <a:t>Liqian</a:t>
            </a:r>
            <a:r>
              <a:rPr lang="en-US" sz="2400" dirty="0"/>
              <a:t> Ma</a:t>
            </a:r>
            <a:r>
              <a:rPr lang="en-US" sz="2400" baseline="30000" dirty="0"/>
              <a:t>1</a:t>
            </a:r>
            <a:r>
              <a:rPr lang="en-US" sz="2400" dirty="0"/>
              <a:t>   </a:t>
            </a:r>
            <a:r>
              <a:rPr lang="en-US" sz="2400" dirty="0" err="1"/>
              <a:t>Qianru</a:t>
            </a:r>
            <a:r>
              <a:rPr lang="en-US" sz="2400" dirty="0"/>
              <a:t> Sun</a:t>
            </a:r>
            <a:r>
              <a:rPr lang="en-US" sz="2400" baseline="30000" dirty="0"/>
              <a:t>2* </a:t>
            </a:r>
            <a:r>
              <a:rPr lang="en-US" sz="2400" dirty="0"/>
              <a:t>  </a:t>
            </a:r>
            <a:r>
              <a:rPr lang="en-US" sz="2400" dirty="0" err="1"/>
              <a:t>Stamatios</a:t>
            </a:r>
            <a:r>
              <a:rPr lang="en-US" sz="2400" dirty="0"/>
              <a:t> Georgoulis</a:t>
            </a:r>
            <a:r>
              <a:rPr lang="en-US" sz="2400" baseline="30000" dirty="0"/>
              <a:t>1 </a:t>
            </a:r>
            <a:r>
              <a:rPr lang="en-US" sz="2400" dirty="0"/>
              <a:t>  Luc Van Gool</a:t>
            </a:r>
            <a:r>
              <a:rPr lang="en-US" sz="2400" baseline="30000" dirty="0"/>
              <a:t>1,3</a:t>
            </a:r>
            <a:r>
              <a:rPr lang="en-US" sz="2400" dirty="0"/>
              <a:t>   </a:t>
            </a:r>
            <a:r>
              <a:rPr lang="en-US" sz="2400" dirty="0" err="1"/>
              <a:t>Bernt</a:t>
            </a:r>
            <a:r>
              <a:rPr lang="en-US" sz="2400" dirty="0"/>
              <a:t> Schiele</a:t>
            </a:r>
            <a:r>
              <a:rPr lang="en-US" sz="2400" baseline="30000" dirty="0"/>
              <a:t>2</a:t>
            </a:r>
            <a:r>
              <a:rPr lang="en-US" sz="2400" dirty="0"/>
              <a:t>   Mario Fritz</a:t>
            </a:r>
            <a:r>
              <a:rPr lang="en-US" sz="2400" baseline="30000" dirty="0"/>
              <a:t>2</a:t>
            </a:r>
            <a:br>
              <a:rPr lang="en-US" sz="2400" baseline="30000" dirty="0"/>
            </a:br>
            <a:r>
              <a:rPr lang="en-US" sz="2400" baseline="30000" dirty="0"/>
              <a:t>1</a:t>
            </a:r>
            <a:r>
              <a:rPr lang="en-US" sz="2400" dirty="0"/>
              <a:t>KU Leuven      </a:t>
            </a:r>
            <a:r>
              <a:rPr lang="en-US" sz="2400" baseline="30000" dirty="0"/>
              <a:t>2</a:t>
            </a:r>
            <a:r>
              <a:rPr lang="en-US" sz="2400" dirty="0"/>
              <a:t>MPI for Informatics       </a:t>
            </a:r>
            <a:r>
              <a:rPr lang="en-US" sz="2400" baseline="30000" dirty="0"/>
              <a:t>3</a:t>
            </a:r>
            <a:r>
              <a:rPr lang="en-US" sz="2400" dirty="0"/>
              <a:t>ETH Zürich       </a:t>
            </a:r>
            <a:r>
              <a:rPr lang="en-US" sz="1800" dirty="0"/>
              <a:t>*Corresponding author</a:t>
            </a:r>
            <a:endParaRPr lang="en-US" altLang="en-US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0709DE-1B3B-9B4F-BF8A-A88B82751302}"/>
              </a:ext>
            </a:extLst>
          </p:cNvPr>
          <p:cNvSpPr/>
          <p:nvPr/>
        </p:nvSpPr>
        <p:spPr>
          <a:xfrm>
            <a:off x="1993038" y="3812195"/>
            <a:ext cx="1122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Liqian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239EF-C96A-4142-A91D-1A78072875A2}"/>
              </a:ext>
            </a:extLst>
          </p:cNvPr>
          <p:cNvSpPr/>
          <p:nvPr/>
        </p:nvSpPr>
        <p:spPr>
          <a:xfrm>
            <a:off x="3326969" y="3812195"/>
            <a:ext cx="1223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Qianru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0C7308-27FD-0844-9989-22CF6B682141}"/>
              </a:ext>
            </a:extLst>
          </p:cNvPr>
          <p:cNvSpPr/>
          <p:nvPr/>
        </p:nvSpPr>
        <p:spPr>
          <a:xfrm>
            <a:off x="4607491" y="3812195"/>
            <a:ext cx="1667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Stamatios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1CC96E-C614-BD4C-8640-3188B6329246}"/>
              </a:ext>
            </a:extLst>
          </p:cNvPr>
          <p:cNvSpPr/>
          <p:nvPr/>
        </p:nvSpPr>
        <p:spPr>
          <a:xfrm>
            <a:off x="6277152" y="3812195"/>
            <a:ext cx="966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Luc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1,3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6A0B87-6385-3A40-8AD4-758D49E94BB8}"/>
              </a:ext>
            </a:extLst>
          </p:cNvPr>
          <p:cNvSpPr/>
          <p:nvPr/>
        </p:nvSpPr>
        <p:spPr>
          <a:xfrm>
            <a:off x="7524127" y="3812195"/>
            <a:ext cx="1034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Bernt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E1C206-0B50-844F-AD1E-B0B0D6B35C4B}"/>
              </a:ext>
            </a:extLst>
          </p:cNvPr>
          <p:cNvSpPr/>
          <p:nvPr/>
        </p:nvSpPr>
        <p:spPr>
          <a:xfrm>
            <a:off x="8862612" y="3812195"/>
            <a:ext cx="1069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Mario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4FE3A48-41A0-914F-8CF8-8F629CD34FA5}"/>
              </a:ext>
            </a:extLst>
          </p:cNvPr>
          <p:cNvSpPr txBox="1">
            <a:spLocks/>
          </p:cNvSpPr>
          <p:nvPr/>
        </p:nvSpPr>
        <p:spPr>
          <a:xfrm>
            <a:off x="-17154" y="1202954"/>
            <a:ext cx="12191999" cy="797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300"/>
              </a:lnSpc>
            </a:pP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Paper ID: 1801     Project page: 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https://homes.esat.kuleuven.be/~liqianma/CVPR18_DPIG/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CC7866-2715-3547-964C-701B0348B77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928"/>
          <a:stretch/>
        </p:blipFill>
        <p:spPr>
          <a:xfrm>
            <a:off x="3933776" y="5342844"/>
            <a:ext cx="2261513" cy="10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D19426B-595E-F34D-BAEF-B49328D8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1" y="75172"/>
            <a:ext cx="1079393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FA3194-5C59-3A40-A1F5-033838F96CA8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sult_cross_person.mp4">
            <a:hlinkClick r:id="" action="ppaction://media"/>
            <a:extLst>
              <a:ext uri="{FF2B5EF4-FFF2-40B4-BE49-F238E27FC236}">
                <a16:creationId xmlns:a16="http://schemas.microsoft.com/office/drawing/2014/main" id="{032EF338-CE55-8140-AA07-ED30A82359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out="110"/>
                </p14:media>
              </p:ext>
            </p:extLst>
          </p:nvPr>
        </p:nvPicPr>
        <p:blipFill rotWithShape="1">
          <a:blip r:embed="rId6"/>
          <a:srcRect l="32084" t="32281" r="47823" b="32787"/>
          <a:stretch/>
        </p:blipFill>
        <p:spPr>
          <a:xfrm>
            <a:off x="3227922" y="1440733"/>
            <a:ext cx="2100263" cy="2053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FF9D82-A34D-264C-8302-5AF90D130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22" y="1456793"/>
            <a:ext cx="2053685" cy="2053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F9202B-CA5D-5C4D-8490-BE58DAE44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22" y="4226111"/>
            <a:ext cx="2053685" cy="205368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52B360-818E-834B-9AFB-633AF6F21AD3}"/>
              </a:ext>
            </a:extLst>
          </p:cNvPr>
          <p:cNvCxnSpPr>
            <a:cxnSpLocks/>
          </p:cNvCxnSpPr>
          <p:nvPr/>
        </p:nvCxnSpPr>
        <p:spPr>
          <a:xfrm>
            <a:off x="5495925" y="2483637"/>
            <a:ext cx="38745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090343-3A76-C747-847A-C2EBB1963856}"/>
              </a:ext>
            </a:extLst>
          </p:cNvPr>
          <p:cNvGrpSpPr/>
          <p:nvPr/>
        </p:nvGrpSpPr>
        <p:grpSpPr>
          <a:xfrm>
            <a:off x="2589448" y="2258640"/>
            <a:ext cx="450644" cy="449989"/>
            <a:chOff x="4103540" y="919780"/>
            <a:chExt cx="450644" cy="44998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9DC581-80D0-8546-9DE7-42984818E5EF}"/>
                </a:ext>
              </a:extLst>
            </p:cNvPr>
            <p:cNvCxnSpPr>
              <a:cxnSpLocks/>
            </p:cNvCxnSpPr>
            <p:nvPr/>
          </p:nvCxnSpPr>
          <p:spPr>
            <a:xfrm>
              <a:off x="4103540" y="1144775"/>
              <a:ext cx="450644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B53B209-8826-8247-B44E-C06C1328D815}"/>
                </a:ext>
              </a:extLst>
            </p:cNvPr>
            <p:cNvCxnSpPr>
              <a:cxnSpLocks/>
            </p:cNvCxnSpPr>
            <p:nvPr/>
          </p:nvCxnSpPr>
          <p:spPr>
            <a:xfrm>
              <a:off x="4328862" y="919780"/>
              <a:ext cx="0" cy="449989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result_cross_person.mp4">
            <a:hlinkClick r:id="" action="ppaction://media"/>
            <a:extLst>
              <a:ext uri="{FF2B5EF4-FFF2-40B4-BE49-F238E27FC236}">
                <a16:creationId xmlns:a16="http://schemas.microsoft.com/office/drawing/2014/main" id="{68289784-DE29-1741-B632-3AD994CD757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end="13226.1568"/>
                  <p14:fade out="110"/>
                </p14:media>
              </p:ext>
            </p:extLst>
          </p:nvPr>
        </p:nvPicPr>
        <p:blipFill rotWithShape="1">
          <a:blip r:embed="rId6"/>
          <a:srcRect l="55988" t="32281" r="23781" b="32787"/>
          <a:stretch>
            <a:fillRect/>
          </a:stretch>
        </p:blipFill>
        <p:spPr>
          <a:xfrm>
            <a:off x="6096000" y="1440733"/>
            <a:ext cx="2114550" cy="2053685"/>
          </a:xfrm>
          <a:prstGeom prst="rect">
            <a:avLst/>
          </a:prstGeom>
        </p:spPr>
      </p:pic>
      <p:pic>
        <p:nvPicPr>
          <p:cNvPr id="24" name="result_cross_person.mp4">
            <a:hlinkClick r:id="" action="ppaction://media"/>
            <a:extLst>
              <a:ext uri="{FF2B5EF4-FFF2-40B4-BE49-F238E27FC236}">
                <a16:creationId xmlns:a16="http://schemas.microsoft.com/office/drawing/2014/main" id="{87D1A4C7-37EC-2344-8BEE-D5C21FE89B6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st="11840.4723"/>
                  <p14:fade in="110"/>
                </p14:media>
              </p:ext>
            </p:extLst>
          </p:nvPr>
        </p:nvPicPr>
        <p:blipFill rotWithShape="1">
          <a:blip r:embed="rId9"/>
          <a:srcRect l="32084" t="32281" r="47823" b="32787"/>
          <a:stretch>
            <a:fillRect/>
          </a:stretch>
        </p:blipFill>
        <p:spPr>
          <a:xfrm>
            <a:off x="3227922" y="4226111"/>
            <a:ext cx="2100263" cy="205368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683083-1ADA-644A-9675-CC779904807D}"/>
              </a:ext>
            </a:extLst>
          </p:cNvPr>
          <p:cNvCxnSpPr>
            <a:cxnSpLocks/>
          </p:cNvCxnSpPr>
          <p:nvPr/>
        </p:nvCxnSpPr>
        <p:spPr>
          <a:xfrm>
            <a:off x="5495925" y="5269015"/>
            <a:ext cx="38745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E3AA51-8935-5B4F-A74B-86DCD52C4008}"/>
              </a:ext>
            </a:extLst>
          </p:cNvPr>
          <p:cNvGrpSpPr/>
          <p:nvPr/>
        </p:nvGrpSpPr>
        <p:grpSpPr>
          <a:xfrm>
            <a:off x="2589448" y="5044018"/>
            <a:ext cx="450644" cy="449989"/>
            <a:chOff x="4103540" y="919780"/>
            <a:chExt cx="450644" cy="44998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10371B4-5CF8-2E4E-884E-39046532FF2A}"/>
                </a:ext>
              </a:extLst>
            </p:cNvPr>
            <p:cNvCxnSpPr>
              <a:cxnSpLocks/>
            </p:cNvCxnSpPr>
            <p:nvPr/>
          </p:nvCxnSpPr>
          <p:spPr>
            <a:xfrm>
              <a:off x="4103540" y="1144775"/>
              <a:ext cx="450644" cy="0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1585D41-78C8-D142-BDAC-7F8A836B6EB6}"/>
                </a:ext>
              </a:extLst>
            </p:cNvPr>
            <p:cNvCxnSpPr>
              <a:cxnSpLocks/>
            </p:cNvCxnSpPr>
            <p:nvPr/>
          </p:nvCxnSpPr>
          <p:spPr>
            <a:xfrm>
              <a:off x="4328862" y="919780"/>
              <a:ext cx="0" cy="449989"/>
            </a:xfrm>
            <a:prstGeom prst="line">
              <a:avLst/>
            </a:prstGeom>
            <a:ln w="50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result_cross_person.mp4">
            <a:hlinkClick r:id="" action="ppaction://media"/>
            <a:extLst>
              <a:ext uri="{FF2B5EF4-FFF2-40B4-BE49-F238E27FC236}">
                <a16:creationId xmlns:a16="http://schemas.microsoft.com/office/drawing/2014/main" id="{D283E52E-A33A-DD4A-9CA7-E6384AAD7C7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st="11895.9633"/>
                  <p14:fade in="110"/>
                </p14:media>
              </p:ext>
            </p:extLst>
          </p:nvPr>
        </p:nvPicPr>
        <p:blipFill rotWithShape="1">
          <a:blip r:embed="rId10"/>
          <a:srcRect l="55988" t="32281" r="23781" b="32787"/>
          <a:stretch>
            <a:fillRect/>
          </a:stretch>
        </p:blipFill>
        <p:spPr>
          <a:xfrm>
            <a:off x="6096000" y="4226111"/>
            <a:ext cx="2114550" cy="205368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9D2D8AC7-5BC9-3A4C-ADBB-49550D61DE59}"/>
              </a:ext>
            </a:extLst>
          </p:cNvPr>
          <p:cNvSpPr txBox="1">
            <a:spLocks/>
          </p:cNvSpPr>
          <p:nvPr/>
        </p:nvSpPr>
        <p:spPr>
          <a:xfrm>
            <a:off x="8835604" y="1434568"/>
            <a:ext cx="3248525" cy="1730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300"/>
              </a:lnSpc>
            </a:pP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Paper ID: 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1801 </a:t>
            </a:r>
          </a:p>
          <a:p>
            <a:pPr>
              <a:lnSpc>
                <a:spcPts val="5300"/>
              </a:lnSpc>
            </a:pP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Time: 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10:10-12:30</a:t>
            </a:r>
          </a:p>
          <a:p>
            <a:pPr>
              <a:lnSpc>
                <a:spcPts val="5300"/>
              </a:lnSpc>
            </a:pPr>
            <a:r>
              <a:rPr lang="en-US" sz="4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Place: 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Halls C-E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88BC59-8FDD-624F-B189-971AF7BCA644}"/>
              </a:ext>
            </a:extLst>
          </p:cNvPr>
          <p:cNvGrpSpPr/>
          <p:nvPr/>
        </p:nvGrpSpPr>
        <p:grpSpPr>
          <a:xfrm>
            <a:off x="8906925" y="3864710"/>
            <a:ext cx="2364371" cy="2423582"/>
            <a:chOff x="8579854" y="3429000"/>
            <a:chExt cx="3021596" cy="30972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706494A-A9BF-DA43-AE07-937E74379696}"/>
                </a:ext>
              </a:extLst>
            </p:cNvPr>
            <p:cNvSpPr/>
            <p:nvPr/>
          </p:nvSpPr>
          <p:spPr>
            <a:xfrm>
              <a:off x="8586788" y="3429000"/>
              <a:ext cx="3014662" cy="3097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6D591A54-DF79-3B4E-8493-D86FB9299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32069" y="3667125"/>
              <a:ext cx="2324100" cy="23241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E646EAC-7006-6549-A28F-30EF3D534772}"/>
                </a:ext>
              </a:extLst>
            </p:cNvPr>
            <p:cNvSpPr/>
            <p:nvPr/>
          </p:nvSpPr>
          <p:spPr>
            <a:xfrm>
              <a:off x="8579854" y="5932434"/>
              <a:ext cx="3014662" cy="593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page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74B4CBC-9581-2644-B11D-DD8F487FF816}"/>
              </a:ext>
            </a:extLst>
          </p:cNvPr>
          <p:cNvSpPr/>
          <p:nvPr/>
        </p:nvSpPr>
        <p:spPr>
          <a:xfrm>
            <a:off x="7736934" y="291638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Disentangled Person Image Generation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A7E319-1A16-9344-86AE-964C503C7BA1}"/>
              </a:ext>
            </a:extLst>
          </p:cNvPr>
          <p:cNvSpPr/>
          <p:nvPr/>
        </p:nvSpPr>
        <p:spPr>
          <a:xfrm>
            <a:off x="872822" y="1074672"/>
            <a:ext cx="1189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8749296-71CF-D446-AD05-735F70A5FF07}"/>
              </a:ext>
            </a:extLst>
          </p:cNvPr>
          <p:cNvSpPr/>
          <p:nvPr/>
        </p:nvSpPr>
        <p:spPr>
          <a:xfrm>
            <a:off x="3347830" y="1071401"/>
            <a:ext cx="1984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B’s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60207B-A5DE-B048-A64A-AAE217C90941}"/>
              </a:ext>
            </a:extLst>
          </p:cNvPr>
          <p:cNvSpPr/>
          <p:nvPr/>
        </p:nvSpPr>
        <p:spPr>
          <a:xfrm>
            <a:off x="6733929" y="106994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0B2B09-E259-794C-A4E7-10E0A1DCCCDB}"/>
              </a:ext>
            </a:extLst>
          </p:cNvPr>
          <p:cNvSpPr/>
          <p:nvPr/>
        </p:nvSpPr>
        <p:spPr>
          <a:xfrm>
            <a:off x="872822" y="3842957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2FD3E85-64C7-A247-8E14-405D633FCA2B}"/>
              </a:ext>
            </a:extLst>
          </p:cNvPr>
          <p:cNvSpPr/>
          <p:nvPr/>
        </p:nvSpPr>
        <p:spPr>
          <a:xfrm>
            <a:off x="3347830" y="3839686"/>
            <a:ext cx="1962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A’s</a:t>
            </a:r>
            <a:r>
              <a: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DEFDCB-D13D-1549-B92B-C24D30F59684}"/>
              </a:ext>
            </a:extLst>
          </p:cNvPr>
          <p:cNvSpPr/>
          <p:nvPr/>
        </p:nvSpPr>
        <p:spPr>
          <a:xfrm>
            <a:off x="6733929" y="3838233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19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15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77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104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E9C0B52-82E8-FE43-B587-CC99DDA2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30E2AB-BA17-EA4C-8BC5-8CBFECA1F506}"/>
              </a:ext>
            </a:extLst>
          </p:cNvPr>
          <p:cNvSpPr/>
          <p:nvPr/>
        </p:nvSpPr>
        <p:spPr>
          <a:xfrm>
            <a:off x="0" y="-979756"/>
            <a:ext cx="12192000" cy="108218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EAFA25-CD54-D947-A3EC-761C14D21DE0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E729B0-B710-0B4D-857C-649482491698}"/>
              </a:ext>
            </a:extLst>
          </p:cNvPr>
          <p:cNvSpPr/>
          <p:nvPr/>
        </p:nvSpPr>
        <p:spPr>
          <a:xfrm>
            <a:off x="747711" y="1112508"/>
            <a:ext cx="10053639" cy="259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0" indent="-21600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Task: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Synthesize person images, while independently controlling foreground, background, and pose, in a </a:t>
            </a:r>
            <a:r>
              <a:rPr lang="en-US" sz="2400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self-supervised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way</a:t>
            </a:r>
            <a:r>
              <a:rPr lang="en-US" altLang="zh-CN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lvl="0" indent="-21600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Motivation: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 users more control over person image </a:t>
            </a:r>
            <a:r>
              <a:rPr lang="en-US" sz="2400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manipulation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i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sampling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16000" lvl="0" indent="-21600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idea: </a:t>
            </a:r>
            <a:r>
              <a:rPr lang="en-US" altLang="zh-CN" sz="2400" i="1" dirty="0">
                <a:solidFill>
                  <a:srgbClr val="FF0000"/>
                </a:solidFill>
              </a:rPr>
              <a:t>Disentangle</a:t>
            </a:r>
            <a:r>
              <a:rPr lang="en-US" altLang="zh-CN" sz="2400" dirty="0"/>
              <a:t> person images into the aforementioned components, and then combine.</a:t>
            </a:r>
            <a:endParaRPr lang="en-US" altLang="zh-CN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AE73BD-0000-F542-AC69-21448B049FC3}"/>
              </a:ext>
            </a:extLst>
          </p:cNvPr>
          <p:cNvSpPr/>
          <p:nvPr/>
        </p:nvSpPr>
        <p:spPr>
          <a:xfrm>
            <a:off x="3057529" y="5740328"/>
            <a:ext cx="2200275" cy="4478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Pose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54D73-8032-5C4D-8524-EE83582C3256}"/>
              </a:ext>
            </a:extLst>
          </p:cNvPr>
          <p:cNvSpPr/>
          <p:nvPr/>
        </p:nvSpPr>
        <p:spPr>
          <a:xfrm>
            <a:off x="3057530" y="4111552"/>
            <a:ext cx="2200275" cy="447833"/>
          </a:xfrm>
          <a:prstGeom prst="rect">
            <a:avLst/>
          </a:prstGeom>
          <a:solidFill>
            <a:srgbClr val="942092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Foreground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F89683-9E44-3144-907D-626B831E6CF5}"/>
              </a:ext>
            </a:extLst>
          </p:cNvPr>
          <p:cNvSpPr/>
          <p:nvPr/>
        </p:nvSpPr>
        <p:spPr>
          <a:xfrm>
            <a:off x="3057529" y="4920562"/>
            <a:ext cx="2200275" cy="447833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Background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s://lh5.googleusercontent.com/NJ38lQ3atVEuI3J0QeRg7_CPB59fCbHra8SYl-_eGwyPRiKeHSuWA_OaxmCt6NRR4SzGCmG-BODC1vPJdG6Z5suevGo16hO246WGQ8sCRZjrC3ggnX8NNV_Oe9sKfzqYUo0NsQzTlRnZ_g">
            <a:extLst>
              <a:ext uri="{FF2B5EF4-FFF2-40B4-BE49-F238E27FC236}">
                <a16:creationId xmlns:a16="http://schemas.microsoft.com/office/drawing/2014/main" id="{CDE285C2-35AA-344B-966A-2164EA8C8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2" t="75217" r="25237" b="12745"/>
          <a:stretch/>
        </p:blipFill>
        <p:spPr bwMode="auto">
          <a:xfrm>
            <a:off x="8096879" y="4303648"/>
            <a:ext cx="883303" cy="16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DD9C638-275C-AF4C-B4B1-1B3E64B2A762}"/>
              </a:ext>
            </a:extLst>
          </p:cNvPr>
          <p:cNvSpPr/>
          <p:nvPr/>
        </p:nvSpPr>
        <p:spPr>
          <a:xfrm>
            <a:off x="6216326" y="4098986"/>
            <a:ext cx="1098878" cy="2089175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Fusion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8006654-AA90-FB4B-9592-F69B4D01C073}"/>
              </a:ext>
            </a:extLst>
          </p:cNvPr>
          <p:cNvSpPr/>
          <p:nvPr/>
        </p:nvSpPr>
        <p:spPr>
          <a:xfrm>
            <a:off x="5526023" y="4226913"/>
            <a:ext cx="483198" cy="223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8B180E66-CABB-AC4E-8843-DDFDBAF45598}"/>
              </a:ext>
            </a:extLst>
          </p:cNvPr>
          <p:cNvSpPr/>
          <p:nvPr/>
        </p:nvSpPr>
        <p:spPr>
          <a:xfrm>
            <a:off x="5516183" y="5032520"/>
            <a:ext cx="483198" cy="223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0E507C60-58DA-7A47-B97F-3B80583D28E5}"/>
              </a:ext>
            </a:extLst>
          </p:cNvPr>
          <p:cNvSpPr/>
          <p:nvPr/>
        </p:nvSpPr>
        <p:spPr>
          <a:xfrm>
            <a:off x="5526023" y="5852285"/>
            <a:ext cx="483198" cy="223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1006DC6B-3CC3-AD4C-A080-3F927253EB77}"/>
              </a:ext>
            </a:extLst>
          </p:cNvPr>
          <p:cNvSpPr/>
          <p:nvPr/>
        </p:nvSpPr>
        <p:spPr>
          <a:xfrm>
            <a:off x="7517383" y="4985591"/>
            <a:ext cx="329236" cy="342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870A4B-BB0F-5349-A428-23F022AA2092}"/>
              </a:ext>
            </a:extLst>
          </p:cNvPr>
          <p:cNvSpPr/>
          <p:nvPr/>
        </p:nvSpPr>
        <p:spPr>
          <a:xfrm>
            <a:off x="7736934" y="291638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Disentangled Person Image Generation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E9C0B52-82E8-FE43-B587-CC99DDA2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30E2AB-BA17-EA4C-8BC5-8CBFECA1F506}"/>
              </a:ext>
            </a:extLst>
          </p:cNvPr>
          <p:cNvSpPr/>
          <p:nvPr/>
        </p:nvSpPr>
        <p:spPr>
          <a:xfrm>
            <a:off x="0" y="-979756"/>
            <a:ext cx="12192000" cy="108218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EAFA25-CD54-D947-A3EC-761C14D21DE0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E729B0-B710-0B4D-857C-649482491698}"/>
              </a:ext>
            </a:extLst>
          </p:cNvPr>
          <p:cNvSpPr/>
          <p:nvPr/>
        </p:nvSpPr>
        <p:spPr>
          <a:xfrm>
            <a:off x="8243887" y="2473300"/>
            <a:ext cx="1668615" cy="489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DCGAN</a:t>
            </a:r>
            <a:r>
              <a:rPr lang="zh-CN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</a:t>
            </a:r>
            <a:endParaRPr lang="en-US" altLang="zh-CN" sz="2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1A64FB-2B36-2D40-9D52-CD7B8130F8DF}"/>
              </a:ext>
            </a:extLst>
          </p:cNvPr>
          <p:cNvGrpSpPr/>
          <p:nvPr/>
        </p:nvGrpSpPr>
        <p:grpSpPr>
          <a:xfrm>
            <a:off x="6749283" y="1132074"/>
            <a:ext cx="4293150" cy="1233298"/>
            <a:chOff x="176814" y="1257656"/>
            <a:chExt cx="3493172" cy="1003488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106270E0-A5CE-0643-A666-D939E39FF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14" y="1799479"/>
              <a:ext cx="131566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noise </a:t>
              </a:r>
              <a:r>
                <a:rPr kumimoji="0" lang="en-US" altLang="en-US" sz="240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z</a:t>
              </a:r>
              <a:endPara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9" name="Picture 8" descr="https://lh5.googleusercontent.com/UtDN5Vrr03RanPZN1UHP9-1AL5KdhezAAaz4Yo6T94PEg6AKrYoxgsaYfhNRvvS_8MVv84U4d7QO89lO6y3DyMmCAvnMiLPX4EfkTTHC675lowdsmh7mTcGOUqsQChmtDDu8LoKVM7paJg">
              <a:extLst>
                <a:ext uri="{FF2B5EF4-FFF2-40B4-BE49-F238E27FC236}">
                  <a16:creationId xmlns:a16="http://schemas.microsoft.com/office/drawing/2014/main" id="{313CE485-03C6-6B46-A97F-19CA57FB6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58" y="1343468"/>
              <a:ext cx="991101" cy="50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F670960-E704-3D48-AEF0-97B99DFEE5DF}"/>
                </a:ext>
              </a:extLst>
            </p:cNvPr>
            <p:cNvGrpSpPr/>
            <p:nvPr/>
          </p:nvGrpSpPr>
          <p:grpSpPr>
            <a:xfrm>
              <a:off x="3034232" y="1257656"/>
              <a:ext cx="635754" cy="904184"/>
              <a:chOff x="3996040" y="4658416"/>
              <a:chExt cx="509632" cy="724810"/>
            </a:xfrm>
          </p:grpSpPr>
          <p:sp>
            <p:nvSpPr>
              <p:cNvPr id="2" name="Trapezoid 1">
                <a:extLst>
                  <a:ext uri="{FF2B5EF4-FFF2-40B4-BE49-F238E27FC236}">
                    <a16:creationId xmlns:a16="http://schemas.microsoft.com/office/drawing/2014/main" id="{3A5299F1-4539-1947-AF16-6A0D521EC9C8}"/>
                  </a:ext>
                </a:extLst>
              </p:cNvPr>
              <p:cNvSpPr/>
              <p:nvPr/>
            </p:nvSpPr>
            <p:spPr>
              <a:xfrm rot="5400000">
                <a:off x="3888451" y="4766005"/>
                <a:ext cx="724810" cy="509632"/>
              </a:xfrm>
              <a:prstGeom prst="trapezoid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A4DFC57-CBDB-DA40-97B3-64BC7847FA38}"/>
                  </a:ext>
                </a:extLst>
              </p:cNvPr>
              <p:cNvSpPr/>
              <p:nvPr/>
            </p:nvSpPr>
            <p:spPr>
              <a:xfrm>
                <a:off x="4083923" y="4891653"/>
                <a:ext cx="333865" cy="2583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chemeClr val="tx1"/>
                    </a:solidFill>
                  </a:rPr>
                  <a:t>D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FE3A575-1D8F-2D4D-81F9-C4C1B551DDB3}"/>
                </a:ext>
              </a:extLst>
            </p:cNvPr>
            <p:cNvCxnSpPr>
              <a:cxnSpLocks/>
            </p:cNvCxnSpPr>
            <p:nvPr/>
          </p:nvCxnSpPr>
          <p:spPr>
            <a:xfrm>
              <a:off x="1424643" y="1709748"/>
              <a:ext cx="315257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569479F-DB36-5D4E-AAA7-B85E4D746927}"/>
                </a:ext>
              </a:extLst>
            </p:cNvPr>
            <p:cNvGrpSpPr/>
            <p:nvPr/>
          </p:nvGrpSpPr>
          <p:grpSpPr>
            <a:xfrm>
              <a:off x="1812542" y="1259363"/>
              <a:ext cx="635754" cy="904184"/>
              <a:chOff x="3152265" y="4658418"/>
              <a:chExt cx="509632" cy="724810"/>
            </a:xfrm>
          </p:grpSpPr>
          <p:sp>
            <p:nvSpPr>
              <p:cNvPr id="22" name="Trapezoid 21">
                <a:extLst>
                  <a:ext uri="{FF2B5EF4-FFF2-40B4-BE49-F238E27FC236}">
                    <a16:creationId xmlns:a16="http://schemas.microsoft.com/office/drawing/2014/main" id="{84E8DA2A-95EC-D141-8D99-C90478FC7E64}"/>
                  </a:ext>
                </a:extLst>
              </p:cNvPr>
              <p:cNvSpPr/>
              <p:nvPr/>
            </p:nvSpPr>
            <p:spPr>
              <a:xfrm rot="16200000">
                <a:off x="3044676" y="4766007"/>
                <a:ext cx="724810" cy="509632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496F28-63AB-3047-AE08-1DE8CA323C65}"/>
                  </a:ext>
                </a:extLst>
              </p:cNvPr>
              <p:cNvSpPr/>
              <p:nvPr/>
            </p:nvSpPr>
            <p:spPr>
              <a:xfrm>
                <a:off x="3240148" y="4891652"/>
                <a:ext cx="333865" cy="2583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chemeClr val="tx1"/>
                    </a:solidFill>
                  </a:rPr>
                  <a:t>G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4ACA720-8E8E-9840-8F71-15263411C21F}"/>
                </a:ext>
              </a:extLst>
            </p:cNvPr>
            <p:cNvGrpSpPr/>
            <p:nvPr/>
          </p:nvGrpSpPr>
          <p:grpSpPr>
            <a:xfrm>
              <a:off x="2557928" y="1526678"/>
              <a:ext cx="366672" cy="366139"/>
              <a:chOff x="2719428" y="1526678"/>
              <a:chExt cx="366672" cy="366139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528BBF9-0B39-274E-A8B6-2838D8C5E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9428" y="1709748"/>
                <a:ext cx="366672" cy="0"/>
              </a:xfrm>
              <a:prstGeom prst="line">
                <a:avLst/>
              </a:prstGeom>
              <a:ln w="349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D98CA2B-5485-E747-B586-1E3D2BE17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2764" y="1526678"/>
                <a:ext cx="0" cy="366139"/>
              </a:xfrm>
              <a:prstGeom prst="line">
                <a:avLst/>
              </a:prstGeom>
              <a:ln w="349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B797D37-E5D7-1B47-9BAB-E8CABFA9296C}"/>
              </a:ext>
            </a:extLst>
          </p:cNvPr>
          <p:cNvSpPr/>
          <p:nvPr/>
        </p:nvSpPr>
        <p:spPr>
          <a:xfrm>
            <a:off x="2763428" y="2406400"/>
            <a:ext cx="1668615" cy="489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</a:pP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VAE</a:t>
            </a:r>
            <a:r>
              <a:rPr lang="zh-CN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endParaRPr lang="en-US" altLang="zh-CN" sz="24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029A563-04C2-974D-A1D4-C485F2041081}"/>
              </a:ext>
            </a:extLst>
          </p:cNvPr>
          <p:cNvGrpSpPr/>
          <p:nvPr/>
        </p:nvGrpSpPr>
        <p:grpSpPr>
          <a:xfrm>
            <a:off x="1233789" y="1135688"/>
            <a:ext cx="3976503" cy="1226071"/>
            <a:chOff x="5157142" y="1199687"/>
            <a:chExt cx="3248416" cy="1001579"/>
          </a:xfrm>
        </p:grpSpPr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8735FD2D-99FF-B540-B996-B75CEA663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4076" y="1739601"/>
              <a:ext cx="131566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noise </a:t>
              </a:r>
              <a:r>
                <a:rPr kumimoji="0" lang="en-US" altLang="en-US" sz="240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z</a:t>
              </a:r>
              <a:endPara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5" name="Picture 8" descr="https://lh5.googleusercontent.com/UtDN5Vrr03RanPZN1UHP9-1AL5KdhezAAaz4Yo6T94PEg6AKrYoxgsaYfhNRvvS_8MVv84U4d7QO89lO6y3DyMmCAvnMiLPX4EfkTTHC675lowdsmh7mTcGOUqsQChmtDDu8LoKVM7paJg">
              <a:extLst>
                <a:ext uri="{FF2B5EF4-FFF2-40B4-BE49-F238E27FC236}">
                  <a16:creationId xmlns:a16="http://schemas.microsoft.com/office/drawing/2014/main" id="{51961924-BBBF-2A4A-8253-AEF455186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920" y="1283795"/>
              <a:ext cx="991101" cy="50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EDF50E7-7BAA-314F-B44C-616EAF67E44A}"/>
                </a:ext>
              </a:extLst>
            </p:cNvPr>
            <p:cNvCxnSpPr>
              <a:cxnSpLocks/>
            </p:cNvCxnSpPr>
            <p:nvPr/>
          </p:nvCxnSpPr>
          <p:spPr>
            <a:xfrm>
              <a:off x="7381905" y="1650075"/>
              <a:ext cx="315257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795A155-3275-D644-B16A-2DE97C97DAAF}"/>
                </a:ext>
              </a:extLst>
            </p:cNvPr>
            <p:cNvGrpSpPr/>
            <p:nvPr/>
          </p:nvGrpSpPr>
          <p:grpSpPr>
            <a:xfrm>
              <a:off x="7769804" y="1199687"/>
              <a:ext cx="635754" cy="904184"/>
              <a:chOff x="3152265" y="4658416"/>
              <a:chExt cx="509632" cy="724810"/>
            </a:xfrm>
          </p:grpSpPr>
          <p:sp>
            <p:nvSpPr>
              <p:cNvPr id="51" name="Trapezoid 50">
                <a:extLst>
                  <a:ext uri="{FF2B5EF4-FFF2-40B4-BE49-F238E27FC236}">
                    <a16:creationId xmlns:a16="http://schemas.microsoft.com/office/drawing/2014/main" id="{EEF8E53C-5E49-D848-8E59-B60A7F1E2424}"/>
                  </a:ext>
                </a:extLst>
              </p:cNvPr>
              <p:cNvSpPr/>
              <p:nvPr/>
            </p:nvSpPr>
            <p:spPr>
              <a:xfrm rot="16200000">
                <a:off x="3044676" y="4766005"/>
                <a:ext cx="724810" cy="509632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B570FC0-3E5D-FD4C-850F-30E405B7935E}"/>
                  </a:ext>
                </a:extLst>
              </p:cNvPr>
              <p:cNvSpPr/>
              <p:nvPr/>
            </p:nvSpPr>
            <p:spPr>
              <a:xfrm>
                <a:off x="3240148" y="4891652"/>
                <a:ext cx="333865" cy="2583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chemeClr val="tx1"/>
                    </a:solidFill>
                  </a:rPr>
                  <a:t>G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AC21C87-81DB-554E-9A93-CF1B7EB151D1}"/>
                </a:ext>
              </a:extLst>
            </p:cNvPr>
            <p:cNvGrpSpPr/>
            <p:nvPr/>
          </p:nvGrpSpPr>
          <p:grpSpPr>
            <a:xfrm>
              <a:off x="5157142" y="1201656"/>
              <a:ext cx="635754" cy="904184"/>
              <a:chOff x="3996040" y="4658416"/>
              <a:chExt cx="509632" cy="724810"/>
            </a:xfrm>
          </p:grpSpPr>
          <p:sp>
            <p:nvSpPr>
              <p:cNvPr id="57" name="Trapezoid 56">
                <a:extLst>
                  <a:ext uri="{FF2B5EF4-FFF2-40B4-BE49-F238E27FC236}">
                    <a16:creationId xmlns:a16="http://schemas.microsoft.com/office/drawing/2014/main" id="{62BE973A-980C-A846-BECE-33638B79A817}"/>
                  </a:ext>
                </a:extLst>
              </p:cNvPr>
              <p:cNvSpPr/>
              <p:nvPr/>
            </p:nvSpPr>
            <p:spPr>
              <a:xfrm rot="5400000">
                <a:off x="3888451" y="4766005"/>
                <a:ext cx="724810" cy="509632"/>
              </a:xfrm>
              <a:prstGeom prst="trapezoid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E1D4E09-7C3A-D148-80D1-C6AA1D2C5FDA}"/>
                  </a:ext>
                </a:extLst>
              </p:cNvPr>
              <p:cNvSpPr/>
              <p:nvPr/>
            </p:nvSpPr>
            <p:spPr>
              <a:xfrm>
                <a:off x="4083923" y="4891653"/>
                <a:ext cx="333865" cy="2583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chemeClr val="tx1"/>
                    </a:solidFill>
                  </a:rPr>
                  <a:t>E</a:t>
                </a:r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2D6CDF0-704E-834D-8178-56C204AC2977}"/>
                </a:ext>
              </a:extLst>
            </p:cNvPr>
            <p:cNvCxnSpPr>
              <a:cxnSpLocks/>
            </p:cNvCxnSpPr>
            <p:nvPr/>
          </p:nvCxnSpPr>
          <p:spPr>
            <a:xfrm>
              <a:off x="5916241" y="1650074"/>
              <a:ext cx="315257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9D127A60-0DAB-2144-ACC4-F29310E982A9}"/>
              </a:ext>
            </a:extLst>
          </p:cNvPr>
          <p:cNvSpPr/>
          <p:nvPr/>
        </p:nvSpPr>
        <p:spPr>
          <a:xfrm>
            <a:off x="2772226" y="5281719"/>
            <a:ext cx="1668615" cy="489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</a:t>
            </a:r>
            <a:r>
              <a:rPr lang="en-US" altLang="zh-CN" sz="2800" b="1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</a:t>
            </a:r>
            <a:endParaRPr lang="en-US" altLang="zh-CN" sz="24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A512A0-68D3-054A-AFE6-0D995A5265A9}"/>
              </a:ext>
            </a:extLst>
          </p:cNvPr>
          <p:cNvGrpSpPr/>
          <p:nvPr/>
        </p:nvGrpSpPr>
        <p:grpSpPr>
          <a:xfrm>
            <a:off x="644461" y="3403513"/>
            <a:ext cx="5363589" cy="1894392"/>
            <a:chOff x="629589" y="3533851"/>
            <a:chExt cx="5379100" cy="1899872"/>
          </a:xfrm>
        </p:grpSpPr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208DCE49-5C88-7743-AAD5-F14B3A7C30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3616"/>
            <a:stretch/>
          </p:blipFill>
          <p:spPr>
            <a:xfrm>
              <a:off x="1311397" y="3891922"/>
              <a:ext cx="4332238" cy="1541801"/>
            </a:xfrm>
            <a:prstGeom prst="rect">
              <a:avLst/>
            </a:prstGeom>
          </p:spPr>
        </p:pic>
        <p:sp>
          <p:nvSpPr>
            <p:cNvPr id="72" name="Rectangle 7">
              <a:extLst>
                <a:ext uri="{FF2B5EF4-FFF2-40B4-BE49-F238E27FC236}">
                  <a16:creationId xmlns:a16="http://schemas.microsoft.com/office/drawing/2014/main" id="{8402EE2D-3A81-2249-A6C8-D770025B1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89" y="3533851"/>
              <a:ext cx="2703514" cy="339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Condition</a:t>
              </a:r>
              <a:r>
                <a:rPr kumimoji="0" lang="zh-CN" altLang="en-US" sz="16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image</a:t>
              </a:r>
              <a:endPara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">
              <a:extLst>
                <a:ext uri="{FF2B5EF4-FFF2-40B4-BE49-F238E27FC236}">
                  <a16:creationId xmlns:a16="http://schemas.microsoft.com/office/drawing/2014/main" id="{1461197A-35EB-2D48-86AB-10A98BAD2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4684" y="3533851"/>
              <a:ext cx="1538469" cy="339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Target</a:t>
              </a:r>
              <a:r>
                <a:rPr kumimoji="0" lang="zh-CN" altLang="en-US" sz="160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pose</a:t>
              </a:r>
              <a:endPara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">
              <a:extLst>
                <a:ext uri="{FF2B5EF4-FFF2-40B4-BE49-F238E27FC236}">
                  <a16:creationId xmlns:a16="http://schemas.microsoft.com/office/drawing/2014/main" id="{5541E935-93B1-2244-8638-B8CF14418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2920" y="3533852"/>
              <a:ext cx="1965769" cy="339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Generated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image</a:t>
              </a:r>
              <a:endPara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EA9F7FE8-26F9-0447-B338-B96F3D8EB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521" y="3362490"/>
            <a:ext cx="2981036" cy="188881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1DE4D939-F6F8-7548-93D6-42273661322C}"/>
              </a:ext>
            </a:extLst>
          </p:cNvPr>
          <p:cNvSpPr/>
          <p:nvPr/>
        </p:nvSpPr>
        <p:spPr>
          <a:xfrm>
            <a:off x="8090496" y="5281719"/>
            <a:ext cx="2095440" cy="489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</a:pPr>
            <a:r>
              <a:rPr lang="en-US" altLang="zh-CN" sz="2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CycleGAN</a:t>
            </a:r>
            <a:r>
              <a:rPr lang="zh-CN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</a:t>
            </a:r>
            <a:endParaRPr lang="en-US" altLang="zh-CN" sz="2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458468C-D973-B84A-878F-3EF650543647}"/>
              </a:ext>
            </a:extLst>
          </p:cNvPr>
          <p:cNvSpPr/>
          <p:nvPr/>
        </p:nvSpPr>
        <p:spPr>
          <a:xfrm>
            <a:off x="0" y="5951857"/>
            <a:ext cx="9575510" cy="923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D. P.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Kingma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M. Welling. Auto-encoding variational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ICLR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201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</a:p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[2]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J.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Goodfellow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Generative Adversarial Nets. In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NIPS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201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L. Ma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Pose guided person image generation. In NIPS, 2017.</a:t>
            </a:r>
          </a:p>
          <a:p>
            <a:pPr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J.-Y. Zhu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Unpaired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imageto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-image translation using cycle-consistent adversarial networks. In ICCV, 2017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6C6FE6A-60DC-E64B-8C48-867F9A03E289}"/>
              </a:ext>
            </a:extLst>
          </p:cNvPr>
          <p:cNvSpPr/>
          <p:nvPr/>
        </p:nvSpPr>
        <p:spPr>
          <a:xfrm>
            <a:off x="7736934" y="291638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Disentangled Person Image Generation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2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4">
            <a:extLst>
              <a:ext uri="{FF2B5EF4-FFF2-40B4-BE49-F238E27FC236}">
                <a16:creationId xmlns:a16="http://schemas.microsoft.com/office/drawing/2014/main" id="{C01B24DF-AE63-1045-BA8B-E1E217BA5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8767" y="1130807"/>
            <a:ext cx="9474465" cy="53951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9EC40C-1E54-A84C-97E6-088793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A1084-4E94-EE46-96C4-8FEF8ACD0A75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1C5DC8A-EA8B-3347-8AE9-ADCB0414A26A}"/>
              </a:ext>
            </a:extLst>
          </p:cNvPr>
          <p:cNvSpPr/>
          <p:nvPr/>
        </p:nvSpPr>
        <p:spPr>
          <a:xfrm>
            <a:off x="7736934" y="291638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Disentangled Person Image Generation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98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1F0733-AE9F-5E41-9582-0AC27576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AC6A53-01D4-8C42-8377-61B5CAD6FDED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BFC29CF8-B765-4D43-8658-3387781E3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8180" y="854623"/>
            <a:ext cx="9815639" cy="59043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C9FDD-1A76-0545-A6BB-C4E5718B0ADE}"/>
              </a:ext>
            </a:extLst>
          </p:cNvPr>
          <p:cNvSpPr/>
          <p:nvPr/>
        </p:nvSpPr>
        <p:spPr>
          <a:xfrm>
            <a:off x="7736934" y="291638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Disentangled Person Image Generation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97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1F0733-AE9F-5E41-9582-0AC27576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AC6A53-01D4-8C42-8377-61B5CAD6FDED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94C802E-7C66-DA43-82B1-581B532207B8}"/>
              </a:ext>
            </a:extLst>
          </p:cNvPr>
          <p:cNvSpPr/>
          <p:nvPr/>
        </p:nvSpPr>
        <p:spPr>
          <a:xfrm>
            <a:off x="1564401" y="5571765"/>
            <a:ext cx="8840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Sampling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results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comparison.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endParaRPr lang="en-US" altLang="zh-CN" sz="2400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Our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method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can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generate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more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realistic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natural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person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images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B6843F-15F7-9844-891A-2ED21D374315}"/>
              </a:ext>
            </a:extLst>
          </p:cNvPr>
          <p:cNvGrpSpPr/>
          <p:nvPr/>
        </p:nvGrpSpPr>
        <p:grpSpPr>
          <a:xfrm>
            <a:off x="1235788" y="1212999"/>
            <a:ext cx="9760971" cy="3944783"/>
            <a:chOff x="1564401" y="1249122"/>
            <a:chExt cx="8840185" cy="357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FE9849-02BD-F847-BF14-7A28168E1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7" t="6051" r="67656" b="57164"/>
            <a:stretch/>
          </p:blipFill>
          <p:spPr>
            <a:xfrm>
              <a:off x="1564401" y="1249122"/>
              <a:ext cx="4248245" cy="12387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251F61-354E-904E-8A1C-D08367689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453" t="6051" r="34140" b="57164"/>
            <a:stretch/>
          </p:blipFill>
          <p:spPr>
            <a:xfrm>
              <a:off x="6093091" y="1249122"/>
              <a:ext cx="4311495" cy="12387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9C362D6-5A8C-9B4E-84EA-0D083B011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527" t="53282" r="34527" b="9933"/>
            <a:stretch/>
          </p:blipFill>
          <p:spPr>
            <a:xfrm>
              <a:off x="1564401" y="3127326"/>
              <a:ext cx="4248245" cy="12387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B2EDBB-F752-9948-943F-A36B5E940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55" t="53282" r="932" b="9933"/>
            <a:stretch/>
          </p:blipFill>
          <p:spPr>
            <a:xfrm>
              <a:off x="6094520" y="3127323"/>
              <a:ext cx="4298734" cy="123875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9C1525-6E2B-0049-A4BD-444B9774B144}"/>
                </a:ext>
              </a:extLst>
            </p:cNvPr>
            <p:cNvSpPr/>
            <p:nvPr/>
          </p:nvSpPr>
          <p:spPr>
            <a:xfrm>
              <a:off x="7409579" y="2497183"/>
              <a:ext cx="1668615" cy="423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20"/>
              </a:pPr>
              <a:r>
                <a:rPr lang="en-US" sz="20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DCGAN</a:t>
              </a:r>
              <a:endParaRPr lang="en-US" altLang="zh-CN" sz="2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DE3D12-87CA-9B47-8DE8-1881B60DEB71}"/>
                </a:ext>
              </a:extLst>
            </p:cNvPr>
            <p:cNvSpPr/>
            <p:nvPr/>
          </p:nvSpPr>
          <p:spPr>
            <a:xfrm>
              <a:off x="2854215" y="2496834"/>
              <a:ext cx="1668615" cy="423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20"/>
              </a:pPr>
              <a:r>
                <a:rPr lang="en-US" altLang="zh-CN" sz="20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VAE</a:t>
              </a:r>
              <a:endParaRPr lang="en-US" altLang="zh-CN" sz="20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2CEDAC-D345-DA46-AFEB-D447D708511D}"/>
                </a:ext>
              </a:extLst>
            </p:cNvPr>
            <p:cNvSpPr/>
            <p:nvPr/>
          </p:nvSpPr>
          <p:spPr>
            <a:xfrm>
              <a:off x="1564401" y="4387921"/>
              <a:ext cx="4248245" cy="423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20"/>
              </a:pPr>
              <a:r>
                <a:rPr lang="en-US" altLang="zh-CN" sz="2000" b="1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Ours</a:t>
              </a:r>
              <a:endParaRPr lang="en-US" altLang="zh-CN" sz="20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80473D-1C84-7444-AA38-2601FB9B86E0}"/>
                </a:ext>
              </a:extLst>
            </p:cNvPr>
            <p:cNvSpPr/>
            <p:nvPr/>
          </p:nvSpPr>
          <p:spPr>
            <a:xfrm>
              <a:off x="6953677" y="4398266"/>
              <a:ext cx="2584271" cy="4235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20"/>
              </a:pPr>
              <a:r>
                <a:rPr lang="en-US" altLang="zh-CN" sz="20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Real</a:t>
              </a:r>
              <a:r>
                <a:rPr lang="zh-CN" altLang="en-US" sz="20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altLang="zh-CN" sz="20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lang="en-US" altLang="zh-CN" sz="2000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776A870-53C3-1241-A437-6A2971B7FD81}"/>
              </a:ext>
            </a:extLst>
          </p:cNvPr>
          <p:cNvSpPr/>
          <p:nvPr/>
        </p:nvSpPr>
        <p:spPr>
          <a:xfrm>
            <a:off x="7736934" y="291638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Disentangled Person Image Generation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668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EFD82A7-61CD-224D-AFE5-CFCDE108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1" y="75172"/>
            <a:ext cx="1079393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interpolation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4B5D10-4E3F-D541-A81A-1740D67963D3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5EF9F5-A8B9-A94E-9284-1A1188A4CD9C}"/>
              </a:ext>
            </a:extLst>
          </p:cNvPr>
          <p:cNvGrpSpPr/>
          <p:nvPr/>
        </p:nvGrpSpPr>
        <p:grpSpPr>
          <a:xfrm>
            <a:off x="2248229" y="3039219"/>
            <a:ext cx="7716238" cy="1563344"/>
            <a:chOff x="1292606" y="1293968"/>
            <a:chExt cx="7697489" cy="1547796"/>
          </a:xfrm>
        </p:grpSpPr>
        <p:pic>
          <p:nvPicPr>
            <p:cNvPr id="70" name="Shape 90">
              <a:extLst>
                <a:ext uri="{FF2B5EF4-FFF2-40B4-BE49-F238E27FC236}">
                  <a16:creationId xmlns:a16="http://schemas.microsoft.com/office/drawing/2014/main" id="{1354B91B-AF66-AA46-A4F4-15CA6A5F550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92606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Shape 91">
              <a:extLst>
                <a:ext uri="{FF2B5EF4-FFF2-40B4-BE49-F238E27FC236}">
                  <a16:creationId xmlns:a16="http://schemas.microsoft.com/office/drawing/2014/main" id="{39DC158A-0370-A849-98C8-973ABD37737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0495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92">
              <a:extLst>
                <a:ext uri="{FF2B5EF4-FFF2-40B4-BE49-F238E27FC236}">
                  <a16:creationId xmlns:a16="http://schemas.microsoft.com/office/drawing/2014/main" id="{10869BCD-5C23-0544-9BD4-54E78032E9A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38398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Shape 93">
              <a:extLst>
                <a:ext uri="{FF2B5EF4-FFF2-40B4-BE49-F238E27FC236}">
                  <a16:creationId xmlns:a16="http://schemas.microsoft.com/office/drawing/2014/main" id="{FF8B0418-D2E1-E949-BF47-654D5909857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81777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Shape 94">
              <a:extLst>
                <a:ext uri="{FF2B5EF4-FFF2-40B4-BE49-F238E27FC236}">
                  <a16:creationId xmlns:a16="http://schemas.microsoft.com/office/drawing/2014/main" id="{7A811C58-C882-9142-A6FD-E6EED795EA3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28910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Shape 95">
              <a:extLst>
                <a:ext uri="{FF2B5EF4-FFF2-40B4-BE49-F238E27FC236}">
                  <a16:creationId xmlns:a16="http://schemas.microsoft.com/office/drawing/2014/main" id="{94B603CC-6CCE-9A48-8528-B92B277689F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65061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96">
              <a:extLst>
                <a:ext uri="{FF2B5EF4-FFF2-40B4-BE49-F238E27FC236}">
                  <a16:creationId xmlns:a16="http://schemas.microsoft.com/office/drawing/2014/main" id="{332A8F30-185A-C149-BC7B-C14BDC0DD433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08497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Shape 97">
              <a:extLst>
                <a:ext uri="{FF2B5EF4-FFF2-40B4-BE49-F238E27FC236}">
                  <a16:creationId xmlns:a16="http://schemas.microsoft.com/office/drawing/2014/main" id="{C9A8FE3B-AE7C-2C45-B81E-D10E4BF6B6BE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53567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98">
              <a:extLst>
                <a:ext uri="{FF2B5EF4-FFF2-40B4-BE49-F238E27FC236}">
                  <a16:creationId xmlns:a16="http://schemas.microsoft.com/office/drawing/2014/main" id="{227F4F93-0563-0E42-9782-8E74819A5573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99908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Shape 99">
              <a:extLst>
                <a:ext uri="{FF2B5EF4-FFF2-40B4-BE49-F238E27FC236}">
                  <a16:creationId xmlns:a16="http://schemas.microsoft.com/office/drawing/2014/main" id="{B3547C42-B077-1944-B4B1-FC4F32AFF1B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440332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Shape 100">
              <a:extLst>
                <a:ext uri="{FF2B5EF4-FFF2-40B4-BE49-F238E27FC236}">
                  <a16:creationId xmlns:a16="http://schemas.microsoft.com/office/drawing/2014/main" id="{24276B39-AB15-F84E-A003-4009A9163F6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083754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101">
              <a:extLst>
                <a:ext uri="{FF2B5EF4-FFF2-40B4-BE49-F238E27FC236}">
                  <a16:creationId xmlns:a16="http://schemas.microsoft.com/office/drawing/2014/main" id="{C5A9D955-239E-A248-8A3C-4A5BDE6B8D68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740659" y="1293968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114">
              <a:extLst>
                <a:ext uri="{FF2B5EF4-FFF2-40B4-BE49-F238E27FC236}">
                  <a16:creationId xmlns:a16="http://schemas.microsoft.com/office/drawing/2014/main" id="{FC027299-58BE-3447-95C7-87A46EFAF7C3}"/>
                </a:ext>
              </a:extLst>
            </p:cNvPr>
            <p:cNvSpPr/>
            <p:nvPr/>
          </p:nvSpPr>
          <p:spPr>
            <a:xfrm>
              <a:off x="4089181" y="2580467"/>
              <a:ext cx="2126400" cy="142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3" name="Shape 115">
              <a:extLst>
                <a:ext uri="{FF2B5EF4-FFF2-40B4-BE49-F238E27FC236}">
                  <a16:creationId xmlns:a16="http://schemas.microsoft.com/office/drawing/2014/main" id="{13DA6022-C7DE-574D-ABE5-1FEFABE33010}"/>
                </a:ext>
              </a:extLst>
            </p:cNvPr>
            <p:cNvSpPr txBox="1"/>
            <p:nvPr/>
          </p:nvSpPr>
          <p:spPr>
            <a:xfrm>
              <a:off x="1990598" y="2461664"/>
              <a:ext cx="5052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z1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" name="Shape 116">
              <a:extLst>
                <a:ext uri="{FF2B5EF4-FFF2-40B4-BE49-F238E27FC236}">
                  <a16:creationId xmlns:a16="http://schemas.microsoft.com/office/drawing/2014/main" id="{0AD2D9F9-4287-7845-9962-12EA6764C000}"/>
                </a:ext>
              </a:extLst>
            </p:cNvPr>
            <p:cNvSpPr txBox="1"/>
            <p:nvPr/>
          </p:nvSpPr>
          <p:spPr>
            <a:xfrm>
              <a:off x="2424473" y="2461664"/>
              <a:ext cx="8661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z1+d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" name="Shape 117">
              <a:extLst>
                <a:ext uri="{FF2B5EF4-FFF2-40B4-BE49-F238E27FC236}">
                  <a16:creationId xmlns:a16="http://schemas.microsoft.com/office/drawing/2014/main" id="{3AB2C9FD-210A-3548-BE67-80188AC53324}"/>
                </a:ext>
              </a:extLst>
            </p:cNvPr>
            <p:cNvSpPr txBox="1"/>
            <p:nvPr/>
          </p:nvSpPr>
          <p:spPr>
            <a:xfrm>
              <a:off x="6886259" y="2461664"/>
              <a:ext cx="946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z1+(n-1)d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" name="Shape 118">
              <a:extLst>
                <a:ext uri="{FF2B5EF4-FFF2-40B4-BE49-F238E27FC236}">
                  <a16:creationId xmlns:a16="http://schemas.microsoft.com/office/drawing/2014/main" id="{625F9511-3E43-0245-88CE-A4394EB0FA05}"/>
                </a:ext>
              </a:extLst>
            </p:cNvPr>
            <p:cNvSpPr txBox="1"/>
            <p:nvPr/>
          </p:nvSpPr>
          <p:spPr>
            <a:xfrm>
              <a:off x="7813325" y="2461664"/>
              <a:ext cx="448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z2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" name="Shape 119">
              <a:extLst>
                <a:ext uri="{FF2B5EF4-FFF2-40B4-BE49-F238E27FC236}">
                  <a16:creationId xmlns:a16="http://schemas.microsoft.com/office/drawing/2014/main" id="{E69C59E8-7172-974B-A796-78728844D718}"/>
                </a:ext>
              </a:extLst>
            </p:cNvPr>
            <p:cNvSpPr txBox="1"/>
            <p:nvPr/>
          </p:nvSpPr>
          <p:spPr>
            <a:xfrm>
              <a:off x="3060310" y="2418366"/>
              <a:ext cx="946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...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" name="Shape 120">
              <a:extLst>
                <a:ext uri="{FF2B5EF4-FFF2-40B4-BE49-F238E27FC236}">
                  <a16:creationId xmlns:a16="http://schemas.microsoft.com/office/drawing/2014/main" id="{72B8CCF5-C699-6A46-A446-CF31054D90C7}"/>
                </a:ext>
              </a:extLst>
            </p:cNvPr>
            <p:cNvSpPr txBox="1"/>
            <p:nvPr/>
          </p:nvSpPr>
          <p:spPr>
            <a:xfrm>
              <a:off x="6284836" y="2418366"/>
              <a:ext cx="946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...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" name="Shape 121">
              <a:extLst>
                <a:ext uri="{FF2B5EF4-FFF2-40B4-BE49-F238E27FC236}">
                  <a16:creationId xmlns:a16="http://schemas.microsoft.com/office/drawing/2014/main" id="{AC77A335-271D-2E4D-B997-21D0FB496242}"/>
                </a:ext>
              </a:extLst>
            </p:cNvPr>
            <p:cNvSpPr txBox="1"/>
            <p:nvPr/>
          </p:nvSpPr>
          <p:spPr>
            <a:xfrm>
              <a:off x="1344806" y="2461664"/>
              <a:ext cx="5052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x1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" name="Shape 122">
              <a:extLst>
                <a:ext uri="{FF2B5EF4-FFF2-40B4-BE49-F238E27FC236}">
                  <a16:creationId xmlns:a16="http://schemas.microsoft.com/office/drawing/2014/main" id="{A4AD5301-ECEE-8E47-AC11-13DE7395BCC4}"/>
                </a:ext>
              </a:extLst>
            </p:cNvPr>
            <p:cNvSpPr txBox="1"/>
            <p:nvPr/>
          </p:nvSpPr>
          <p:spPr>
            <a:xfrm>
              <a:off x="8432695" y="2461664"/>
              <a:ext cx="5052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Times New Roman"/>
                  <a:ea typeface="Times New Roman"/>
                  <a:cs typeface="Times New Roman"/>
                  <a:sym typeface="Times New Roman"/>
                </a:rPr>
                <a:t>x2</a:t>
              </a:r>
              <a:endParaRPr sz="14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7F2CB74-DD0A-8944-93F3-12CB3830A0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37466" y="3054767"/>
            <a:ext cx="607756" cy="121551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DC735-25B3-124E-BBA5-7A67A32910D3}"/>
              </a:ext>
            </a:extLst>
          </p:cNvPr>
          <p:cNvGrpSpPr/>
          <p:nvPr/>
        </p:nvGrpSpPr>
        <p:grpSpPr>
          <a:xfrm>
            <a:off x="2248228" y="1226706"/>
            <a:ext cx="8896994" cy="1539912"/>
            <a:chOff x="1215865" y="4799704"/>
            <a:chExt cx="8896994" cy="1539912"/>
          </a:xfrm>
        </p:grpSpPr>
        <p:pic>
          <p:nvPicPr>
            <p:cNvPr id="122" name="Shape 199">
              <a:extLst>
                <a:ext uri="{FF2B5EF4-FFF2-40B4-BE49-F238E27FC236}">
                  <a16:creationId xmlns:a16="http://schemas.microsoft.com/office/drawing/2014/main" id="{AD6F910E-C93F-2C48-ACAA-FEDCDD7BC6BD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215865" y="4810873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Shape 200">
              <a:extLst>
                <a:ext uri="{FF2B5EF4-FFF2-40B4-BE49-F238E27FC236}">
                  <a16:creationId xmlns:a16="http://schemas.microsoft.com/office/drawing/2014/main" id="{7CB24B8E-EB4E-ED40-A89B-EC759B15653E}"/>
                </a:ext>
              </a:extLst>
            </p:cNvPr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322503" y="4799704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Shape 201">
              <a:extLst>
                <a:ext uri="{FF2B5EF4-FFF2-40B4-BE49-F238E27FC236}">
                  <a16:creationId xmlns:a16="http://schemas.microsoft.com/office/drawing/2014/main" id="{4A5CAD6A-4CAF-2B4B-B05F-2EB78A10DC9D}"/>
                </a:ext>
              </a:extLst>
            </p:cNvPr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863188" y="4818413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Shape 202">
              <a:extLst>
                <a:ext uri="{FF2B5EF4-FFF2-40B4-BE49-F238E27FC236}">
                  <a16:creationId xmlns:a16="http://schemas.microsoft.com/office/drawing/2014/main" id="{11DCB262-4809-E248-96EA-27F82B61A09B}"/>
                </a:ext>
              </a:extLst>
            </p:cNvPr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507816" y="4818413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203">
              <a:extLst>
                <a:ext uri="{FF2B5EF4-FFF2-40B4-BE49-F238E27FC236}">
                  <a16:creationId xmlns:a16="http://schemas.microsoft.com/office/drawing/2014/main" id="{CACF6134-CE73-0D4E-A381-FFCC3807E397}"/>
                </a:ext>
              </a:extLst>
            </p:cNvPr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143319" y="4818413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204">
              <a:extLst>
                <a:ext uri="{FF2B5EF4-FFF2-40B4-BE49-F238E27FC236}">
                  <a16:creationId xmlns:a16="http://schemas.microsoft.com/office/drawing/2014/main" id="{9EA5BB4E-5612-2148-9504-5FE5096667D6}"/>
                </a:ext>
              </a:extLst>
            </p:cNvPr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798670" y="4818413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Shape 205">
              <a:extLst>
                <a:ext uri="{FF2B5EF4-FFF2-40B4-BE49-F238E27FC236}">
                  <a16:creationId xmlns:a16="http://schemas.microsoft.com/office/drawing/2014/main" id="{FE9AB0F7-1C14-B14B-8A5A-636E60AFA33B}"/>
                </a:ext>
              </a:extLst>
            </p:cNvPr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443550" y="4810873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Shape 206">
              <a:extLst>
                <a:ext uri="{FF2B5EF4-FFF2-40B4-BE49-F238E27FC236}">
                  <a16:creationId xmlns:a16="http://schemas.microsoft.com/office/drawing/2014/main" id="{4817A136-ADF7-4C4F-A666-593A8CCBD8D9}"/>
                </a:ext>
              </a:extLst>
            </p:cNvPr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5093606" y="4810873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Shape 207">
              <a:extLst>
                <a:ext uri="{FF2B5EF4-FFF2-40B4-BE49-F238E27FC236}">
                  <a16:creationId xmlns:a16="http://schemas.microsoft.com/office/drawing/2014/main" id="{AB0FE4E0-E1AD-FA45-A050-CFF38C7CD826}"/>
                </a:ext>
              </a:extLst>
            </p:cNvPr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5745523" y="4810873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Shape 208">
              <a:extLst>
                <a:ext uri="{FF2B5EF4-FFF2-40B4-BE49-F238E27FC236}">
                  <a16:creationId xmlns:a16="http://schemas.microsoft.com/office/drawing/2014/main" id="{53F5FD67-CB2E-A34C-A792-485D8C71E6A4}"/>
                </a:ext>
              </a:extLst>
            </p:cNvPr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6385946" y="480909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209">
              <a:extLst>
                <a:ext uri="{FF2B5EF4-FFF2-40B4-BE49-F238E27FC236}">
                  <a16:creationId xmlns:a16="http://schemas.microsoft.com/office/drawing/2014/main" id="{8D5D8505-EFDF-3E48-8291-B198AE6D5211}"/>
                </a:ext>
              </a:extLst>
            </p:cNvPr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7030552" y="4808760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Shape 210">
              <a:extLst>
                <a:ext uri="{FF2B5EF4-FFF2-40B4-BE49-F238E27FC236}">
                  <a16:creationId xmlns:a16="http://schemas.microsoft.com/office/drawing/2014/main" id="{136796A4-A93E-8647-B3FD-BC9952E70CA1}"/>
                </a:ext>
              </a:extLst>
            </p:cNvPr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7677897" y="4800671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Shape 172">
              <a:extLst>
                <a:ext uri="{FF2B5EF4-FFF2-40B4-BE49-F238E27FC236}">
                  <a16:creationId xmlns:a16="http://schemas.microsoft.com/office/drawing/2014/main" id="{9BD75D0D-DCDC-2B4D-8150-8D4220017ED7}"/>
                </a:ext>
              </a:extLst>
            </p:cNvPr>
            <p:cNvSpPr/>
            <p:nvPr/>
          </p:nvSpPr>
          <p:spPr>
            <a:xfrm>
              <a:off x="4030406" y="6078318"/>
              <a:ext cx="2126400" cy="142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" name="Shape 173">
              <a:extLst>
                <a:ext uri="{FF2B5EF4-FFF2-40B4-BE49-F238E27FC236}">
                  <a16:creationId xmlns:a16="http://schemas.microsoft.com/office/drawing/2014/main" id="{4F951795-F196-8642-AB15-4EC32B08FD84}"/>
                </a:ext>
              </a:extLst>
            </p:cNvPr>
            <p:cNvSpPr txBox="1"/>
            <p:nvPr/>
          </p:nvSpPr>
          <p:spPr>
            <a:xfrm>
              <a:off x="1931823" y="5959516"/>
              <a:ext cx="5052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z1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8" name="Shape 174">
              <a:extLst>
                <a:ext uri="{FF2B5EF4-FFF2-40B4-BE49-F238E27FC236}">
                  <a16:creationId xmlns:a16="http://schemas.microsoft.com/office/drawing/2014/main" id="{16183DB9-DAD7-3E48-BE78-390D15FE78C2}"/>
                </a:ext>
              </a:extLst>
            </p:cNvPr>
            <p:cNvSpPr txBox="1"/>
            <p:nvPr/>
          </p:nvSpPr>
          <p:spPr>
            <a:xfrm>
              <a:off x="2365698" y="5959516"/>
              <a:ext cx="8661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z1+d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9" name="Shape 175">
              <a:extLst>
                <a:ext uri="{FF2B5EF4-FFF2-40B4-BE49-F238E27FC236}">
                  <a16:creationId xmlns:a16="http://schemas.microsoft.com/office/drawing/2014/main" id="{2DC30134-CF66-DB41-8007-7C4AD81D9AE4}"/>
                </a:ext>
              </a:extLst>
            </p:cNvPr>
            <p:cNvSpPr txBox="1"/>
            <p:nvPr/>
          </p:nvSpPr>
          <p:spPr>
            <a:xfrm>
              <a:off x="6827484" y="5959516"/>
              <a:ext cx="946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z1+(n-1)d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0" name="Shape 176">
              <a:extLst>
                <a:ext uri="{FF2B5EF4-FFF2-40B4-BE49-F238E27FC236}">
                  <a16:creationId xmlns:a16="http://schemas.microsoft.com/office/drawing/2014/main" id="{2FFDD01A-BA19-2F45-B67F-AA162EC23CB0}"/>
                </a:ext>
              </a:extLst>
            </p:cNvPr>
            <p:cNvSpPr txBox="1"/>
            <p:nvPr/>
          </p:nvSpPr>
          <p:spPr>
            <a:xfrm>
              <a:off x="7754550" y="5959516"/>
              <a:ext cx="448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z2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" name="Shape 177">
              <a:extLst>
                <a:ext uri="{FF2B5EF4-FFF2-40B4-BE49-F238E27FC236}">
                  <a16:creationId xmlns:a16="http://schemas.microsoft.com/office/drawing/2014/main" id="{47CEC582-3850-9E4A-B2E0-3AE4A8C92107}"/>
                </a:ext>
              </a:extLst>
            </p:cNvPr>
            <p:cNvSpPr txBox="1"/>
            <p:nvPr/>
          </p:nvSpPr>
          <p:spPr>
            <a:xfrm>
              <a:off x="3001535" y="5916218"/>
              <a:ext cx="946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...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" name="Shape 178">
              <a:extLst>
                <a:ext uri="{FF2B5EF4-FFF2-40B4-BE49-F238E27FC236}">
                  <a16:creationId xmlns:a16="http://schemas.microsoft.com/office/drawing/2014/main" id="{8CE68A8E-C91D-AA48-8B5B-B8F8CD54E079}"/>
                </a:ext>
              </a:extLst>
            </p:cNvPr>
            <p:cNvSpPr txBox="1"/>
            <p:nvPr/>
          </p:nvSpPr>
          <p:spPr>
            <a:xfrm>
              <a:off x="6226061" y="5916218"/>
              <a:ext cx="946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...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3" name="Shape 179">
              <a:extLst>
                <a:ext uri="{FF2B5EF4-FFF2-40B4-BE49-F238E27FC236}">
                  <a16:creationId xmlns:a16="http://schemas.microsoft.com/office/drawing/2014/main" id="{879DE7D6-2D53-4342-9204-8B1A5232BD90}"/>
                </a:ext>
              </a:extLst>
            </p:cNvPr>
            <p:cNvSpPr txBox="1"/>
            <p:nvPr/>
          </p:nvSpPr>
          <p:spPr>
            <a:xfrm>
              <a:off x="1286031" y="5959516"/>
              <a:ext cx="5052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Times New Roman"/>
                  <a:ea typeface="Times New Roman"/>
                  <a:cs typeface="Times New Roman"/>
                  <a:sym typeface="Times New Roman"/>
                </a:rPr>
                <a:t>x1</a:t>
              </a:r>
              <a:endParaRPr sz="14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4" name="Shape 180">
              <a:extLst>
                <a:ext uri="{FF2B5EF4-FFF2-40B4-BE49-F238E27FC236}">
                  <a16:creationId xmlns:a16="http://schemas.microsoft.com/office/drawing/2014/main" id="{5740086E-4E3F-574B-8254-F7C233ECEAD6}"/>
                </a:ext>
              </a:extLst>
            </p:cNvPr>
            <p:cNvSpPr txBox="1"/>
            <p:nvPr/>
          </p:nvSpPr>
          <p:spPr>
            <a:xfrm>
              <a:off x="8373920" y="5959516"/>
              <a:ext cx="5052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x2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2FCBAA-9EE6-2A48-AC5B-1717310D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505103" y="4799704"/>
              <a:ext cx="607756" cy="121551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8942CD-B3DB-274E-B1A3-E2157D45780F}"/>
              </a:ext>
            </a:extLst>
          </p:cNvPr>
          <p:cNvGrpSpPr/>
          <p:nvPr/>
        </p:nvGrpSpPr>
        <p:grpSpPr>
          <a:xfrm>
            <a:off x="2248229" y="4842793"/>
            <a:ext cx="8896994" cy="1519907"/>
            <a:chOff x="1240406" y="3086186"/>
            <a:chExt cx="8872453" cy="1515715"/>
          </a:xfrm>
        </p:grpSpPr>
        <p:pic>
          <p:nvPicPr>
            <p:cNvPr id="92" name="Shape 102">
              <a:extLst>
                <a:ext uri="{FF2B5EF4-FFF2-40B4-BE49-F238E27FC236}">
                  <a16:creationId xmlns:a16="http://schemas.microsoft.com/office/drawing/2014/main" id="{8132D8B5-55EF-9042-883B-891A64139C42}"/>
                </a:ext>
              </a:extLst>
            </p:cNvPr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1240406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Shape 103">
              <a:extLst>
                <a:ext uri="{FF2B5EF4-FFF2-40B4-BE49-F238E27FC236}">
                  <a16:creationId xmlns:a16="http://schemas.microsoft.com/office/drawing/2014/main" id="{FBF7FF37-15F4-CC40-B396-39CCCE434E7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8295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Shape 104">
              <a:extLst>
                <a:ext uri="{FF2B5EF4-FFF2-40B4-BE49-F238E27FC236}">
                  <a16:creationId xmlns:a16="http://schemas.microsoft.com/office/drawing/2014/main" id="{63BFF044-C977-6D4C-BE35-C3F3ACC5CE97}"/>
                </a:ext>
              </a:extLst>
            </p:cNvPr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1886198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Shape 105">
              <a:extLst>
                <a:ext uri="{FF2B5EF4-FFF2-40B4-BE49-F238E27FC236}">
                  <a16:creationId xmlns:a16="http://schemas.microsoft.com/office/drawing/2014/main" id="{BA9B0E4C-C12C-4C45-8932-76DDA3E29B94}"/>
                </a:ext>
              </a:extLst>
            </p:cNvPr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2529577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106">
              <a:extLst>
                <a:ext uri="{FF2B5EF4-FFF2-40B4-BE49-F238E27FC236}">
                  <a16:creationId xmlns:a16="http://schemas.microsoft.com/office/drawing/2014/main" id="{6BDC5771-A3F7-2D46-BA3A-F262774B91AA}"/>
                </a:ext>
              </a:extLst>
            </p:cNvPr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3176710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Shape 107">
              <a:extLst>
                <a:ext uri="{FF2B5EF4-FFF2-40B4-BE49-F238E27FC236}">
                  <a16:creationId xmlns:a16="http://schemas.microsoft.com/office/drawing/2014/main" id="{A028B8C1-105C-3749-A85A-03F298277CA1}"/>
                </a:ext>
              </a:extLst>
            </p:cNvPr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3812861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Shape 108">
              <a:extLst>
                <a:ext uri="{FF2B5EF4-FFF2-40B4-BE49-F238E27FC236}">
                  <a16:creationId xmlns:a16="http://schemas.microsoft.com/office/drawing/2014/main" id="{3620AFB3-8282-C243-855E-EDAD2427A961}"/>
                </a:ext>
              </a:extLst>
            </p:cNvPr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4454111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Shape 109">
              <a:extLst>
                <a:ext uri="{FF2B5EF4-FFF2-40B4-BE49-F238E27FC236}">
                  <a16:creationId xmlns:a16="http://schemas.microsoft.com/office/drawing/2014/main" id="{AAE80957-E0AD-1E4F-AA51-00353471AEE7}"/>
                </a:ext>
              </a:extLst>
            </p:cNvPr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5099182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Shape 110">
              <a:extLst>
                <a:ext uri="{FF2B5EF4-FFF2-40B4-BE49-F238E27FC236}">
                  <a16:creationId xmlns:a16="http://schemas.microsoft.com/office/drawing/2014/main" id="{F70AC7DB-B7B1-5C4A-A9F5-ECBD5EF8271A}"/>
                </a:ext>
              </a:extLst>
            </p:cNvPr>
            <p:cNvPicPr preferRelativeResize="0"/>
            <p:nvPr/>
          </p:nvPicPr>
          <p:blipFill>
            <a:blip r:embed="rId36">
              <a:alphaModFix/>
            </a:blip>
            <a:stretch>
              <a:fillRect/>
            </a:stretch>
          </p:blipFill>
          <p:spPr>
            <a:xfrm>
              <a:off x="5745523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11">
              <a:extLst>
                <a:ext uri="{FF2B5EF4-FFF2-40B4-BE49-F238E27FC236}">
                  <a16:creationId xmlns:a16="http://schemas.microsoft.com/office/drawing/2014/main" id="{203C461C-4257-FC41-B7A2-5C41CE7A18AB}"/>
                </a:ext>
              </a:extLst>
            </p:cNvPr>
            <p:cNvPicPr preferRelativeResize="0"/>
            <p:nvPr/>
          </p:nvPicPr>
          <p:blipFill>
            <a:blip r:embed="rId37">
              <a:alphaModFix/>
            </a:blip>
            <a:stretch>
              <a:fillRect/>
            </a:stretch>
          </p:blipFill>
          <p:spPr>
            <a:xfrm>
              <a:off x="6385946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12">
              <a:extLst>
                <a:ext uri="{FF2B5EF4-FFF2-40B4-BE49-F238E27FC236}">
                  <a16:creationId xmlns:a16="http://schemas.microsoft.com/office/drawing/2014/main" id="{6A2AFE3D-5BCD-8A4A-B752-F9C2FE8C0BCB}"/>
                </a:ext>
              </a:extLst>
            </p:cNvPr>
            <p:cNvPicPr preferRelativeResize="0"/>
            <p:nvPr/>
          </p:nvPicPr>
          <p:blipFill>
            <a:blip r:embed="rId38">
              <a:alphaModFix/>
            </a:blip>
            <a:stretch>
              <a:fillRect/>
            </a:stretch>
          </p:blipFill>
          <p:spPr>
            <a:xfrm>
              <a:off x="7031554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13">
              <a:extLst>
                <a:ext uri="{FF2B5EF4-FFF2-40B4-BE49-F238E27FC236}">
                  <a16:creationId xmlns:a16="http://schemas.microsoft.com/office/drawing/2014/main" id="{0109D77D-B371-7A49-928F-35F780C9E674}"/>
                </a:ext>
              </a:extLst>
            </p:cNvPr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7688459" y="3086186"/>
              <a:ext cx="6096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Shape 172">
              <a:extLst>
                <a:ext uri="{FF2B5EF4-FFF2-40B4-BE49-F238E27FC236}">
                  <a16:creationId xmlns:a16="http://schemas.microsoft.com/office/drawing/2014/main" id="{CD477394-E258-AC43-BE7F-4FA1DBA60470}"/>
                </a:ext>
              </a:extLst>
            </p:cNvPr>
            <p:cNvSpPr/>
            <p:nvPr/>
          </p:nvSpPr>
          <p:spPr>
            <a:xfrm>
              <a:off x="4036981" y="4340603"/>
              <a:ext cx="2126400" cy="142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Shape 173">
              <a:extLst>
                <a:ext uri="{FF2B5EF4-FFF2-40B4-BE49-F238E27FC236}">
                  <a16:creationId xmlns:a16="http://schemas.microsoft.com/office/drawing/2014/main" id="{ACBB671B-C84D-414C-B839-99584CA26D9B}"/>
                </a:ext>
              </a:extLst>
            </p:cNvPr>
            <p:cNvSpPr txBox="1"/>
            <p:nvPr/>
          </p:nvSpPr>
          <p:spPr>
            <a:xfrm>
              <a:off x="1938398" y="4221801"/>
              <a:ext cx="5052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z1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" name="Shape 174">
              <a:extLst>
                <a:ext uri="{FF2B5EF4-FFF2-40B4-BE49-F238E27FC236}">
                  <a16:creationId xmlns:a16="http://schemas.microsoft.com/office/drawing/2014/main" id="{7E09C702-0F04-2341-A144-800882B97175}"/>
                </a:ext>
              </a:extLst>
            </p:cNvPr>
            <p:cNvSpPr txBox="1"/>
            <p:nvPr/>
          </p:nvSpPr>
          <p:spPr>
            <a:xfrm>
              <a:off x="2372273" y="4221801"/>
              <a:ext cx="8661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z1+d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" name="Shape 175">
              <a:extLst>
                <a:ext uri="{FF2B5EF4-FFF2-40B4-BE49-F238E27FC236}">
                  <a16:creationId xmlns:a16="http://schemas.microsoft.com/office/drawing/2014/main" id="{87BD36CE-D586-C947-AE26-709404162786}"/>
                </a:ext>
              </a:extLst>
            </p:cNvPr>
            <p:cNvSpPr txBox="1"/>
            <p:nvPr/>
          </p:nvSpPr>
          <p:spPr>
            <a:xfrm>
              <a:off x="6834059" y="4221801"/>
              <a:ext cx="946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z1+(n-1)d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8" name="Shape 176">
              <a:extLst>
                <a:ext uri="{FF2B5EF4-FFF2-40B4-BE49-F238E27FC236}">
                  <a16:creationId xmlns:a16="http://schemas.microsoft.com/office/drawing/2014/main" id="{01FBDB5B-F680-C244-A743-F4D1BD27A9F7}"/>
                </a:ext>
              </a:extLst>
            </p:cNvPr>
            <p:cNvSpPr txBox="1"/>
            <p:nvPr/>
          </p:nvSpPr>
          <p:spPr>
            <a:xfrm>
              <a:off x="7761125" y="4221801"/>
              <a:ext cx="448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z2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9" name="Shape 177">
              <a:extLst>
                <a:ext uri="{FF2B5EF4-FFF2-40B4-BE49-F238E27FC236}">
                  <a16:creationId xmlns:a16="http://schemas.microsoft.com/office/drawing/2014/main" id="{F225CB3B-F2D2-0E42-96B9-860E202AF0E6}"/>
                </a:ext>
              </a:extLst>
            </p:cNvPr>
            <p:cNvSpPr txBox="1"/>
            <p:nvPr/>
          </p:nvSpPr>
          <p:spPr>
            <a:xfrm>
              <a:off x="3008110" y="4178503"/>
              <a:ext cx="946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...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" name="Shape 178">
              <a:extLst>
                <a:ext uri="{FF2B5EF4-FFF2-40B4-BE49-F238E27FC236}">
                  <a16:creationId xmlns:a16="http://schemas.microsoft.com/office/drawing/2014/main" id="{7CAD70E6-1C5A-A047-AEA9-D47422A915CA}"/>
                </a:ext>
              </a:extLst>
            </p:cNvPr>
            <p:cNvSpPr txBox="1"/>
            <p:nvPr/>
          </p:nvSpPr>
          <p:spPr>
            <a:xfrm>
              <a:off x="6232636" y="4178503"/>
              <a:ext cx="946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...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1" name="Shape 179">
              <a:extLst>
                <a:ext uri="{FF2B5EF4-FFF2-40B4-BE49-F238E27FC236}">
                  <a16:creationId xmlns:a16="http://schemas.microsoft.com/office/drawing/2014/main" id="{1D4F9B79-52CE-A049-B9A9-22CAE9BB766D}"/>
                </a:ext>
              </a:extLst>
            </p:cNvPr>
            <p:cNvSpPr txBox="1"/>
            <p:nvPr/>
          </p:nvSpPr>
          <p:spPr>
            <a:xfrm>
              <a:off x="1292606" y="4221801"/>
              <a:ext cx="5052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latin typeface="Times New Roman"/>
                  <a:ea typeface="Times New Roman"/>
                  <a:cs typeface="Times New Roman"/>
                  <a:sym typeface="Times New Roman"/>
                </a:rPr>
                <a:t>x1</a:t>
              </a:r>
              <a:endParaRPr sz="14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2" name="Shape 180">
              <a:extLst>
                <a:ext uri="{FF2B5EF4-FFF2-40B4-BE49-F238E27FC236}">
                  <a16:creationId xmlns:a16="http://schemas.microsoft.com/office/drawing/2014/main" id="{143E731D-ED77-E147-8996-2652DAEBDA9B}"/>
                </a:ext>
              </a:extLst>
            </p:cNvPr>
            <p:cNvSpPr txBox="1"/>
            <p:nvPr/>
          </p:nvSpPr>
          <p:spPr>
            <a:xfrm>
              <a:off x="8380495" y="4221801"/>
              <a:ext cx="5052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latin typeface="Times New Roman"/>
                  <a:ea typeface="Times New Roman"/>
                  <a:cs typeface="Times New Roman"/>
                  <a:sym typeface="Times New Roman"/>
                </a:rPr>
                <a:t>x2</a:t>
              </a:r>
              <a:endParaRPr sz="14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120C27-011E-C44D-BF93-59F5FCE4A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9505103" y="3086186"/>
              <a:ext cx="607756" cy="1215512"/>
            </a:xfrm>
            <a:prstGeom prst="rect">
              <a:avLst/>
            </a:prstGeom>
          </p:spPr>
        </p:pic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14B2D9E-AA9B-9E4C-9799-C5FA557662A3}"/>
              </a:ext>
            </a:extLst>
          </p:cNvPr>
          <p:cNvSpPr/>
          <p:nvPr/>
        </p:nvSpPr>
        <p:spPr>
          <a:xfrm>
            <a:off x="7736934" y="291638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Disentangled Person Image Generation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6E62D74-5B6E-FE4D-B0B4-4C25C4F08912}"/>
              </a:ext>
            </a:extLst>
          </p:cNvPr>
          <p:cNvSpPr/>
          <p:nvPr/>
        </p:nvSpPr>
        <p:spPr>
          <a:xfrm>
            <a:off x="803842" y="1511296"/>
            <a:ext cx="1091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EE66D59-5106-C24F-B6A0-5B85B04054FA}"/>
              </a:ext>
            </a:extLst>
          </p:cNvPr>
          <p:cNvSpPr/>
          <p:nvPr/>
        </p:nvSpPr>
        <p:spPr>
          <a:xfrm>
            <a:off x="803842" y="3331776"/>
            <a:ext cx="1091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F05CE30-C833-684C-B0B2-FCCC6EFD397B}"/>
              </a:ext>
            </a:extLst>
          </p:cNvPr>
          <p:cNvSpPr/>
          <p:nvPr/>
        </p:nvSpPr>
        <p:spPr>
          <a:xfrm>
            <a:off x="803841" y="5129064"/>
            <a:ext cx="1091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6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1F0733-AE9F-5E41-9582-0AC27576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re-ID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AC6A53-01D4-8C42-8377-61B5CAD6FDED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https://lh5.googleusercontent.com/MVxxKZb_C_P2_r-D2B3UpOkzda7n9LdoVJK5j5tvd4LXALeMseCcPbdICyk5BZSLvO2hRzwkIyB7AEHF53qI1721r_Mw43efy8nHW97GMCPSZ0Dy2P2wxRlSzaxba3pMA0p3pXqIsLA4C9tp1Q">
            <a:extLst>
              <a:ext uri="{FF2B5EF4-FFF2-40B4-BE49-F238E27FC236}">
                <a16:creationId xmlns:a16="http://schemas.microsoft.com/office/drawing/2014/main" id="{749A8201-7157-0B43-BFED-C3AD7B2F5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431" y="942412"/>
            <a:ext cx="7106858" cy="255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01D651-0BF4-944D-A0EE-94C4A6ABB120}"/>
              </a:ext>
            </a:extLst>
          </p:cNvPr>
          <p:cNvGraphicFramePr>
            <a:graphicFrameLocks noGrp="1"/>
          </p:cNvGraphicFramePr>
          <p:nvPr/>
        </p:nvGraphicFramePr>
        <p:xfrm>
          <a:off x="2546431" y="3988764"/>
          <a:ext cx="7106858" cy="210659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03062">
                  <a:extLst>
                    <a:ext uri="{9D8B030D-6E8A-4147-A177-3AD203B41FA5}">
                      <a16:colId xmlns:a16="http://schemas.microsoft.com/office/drawing/2014/main" val="2863555652"/>
                    </a:ext>
                  </a:extLst>
                </a:gridCol>
                <a:gridCol w="2266999">
                  <a:extLst>
                    <a:ext uri="{9D8B030D-6E8A-4147-A177-3AD203B41FA5}">
                      <a16:colId xmlns:a16="http://schemas.microsoft.com/office/drawing/2014/main" val="3722297454"/>
                    </a:ext>
                  </a:extLst>
                </a:gridCol>
                <a:gridCol w="1265065">
                  <a:extLst>
                    <a:ext uri="{9D8B030D-6E8A-4147-A177-3AD203B41FA5}">
                      <a16:colId xmlns:a16="http://schemas.microsoft.com/office/drawing/2014/main" val="2098227582"/>
                    </a:ext>
                  </a:extLst>
                </a:gridCol>
                <a:gridCol w="1171732">
                  <a:extLst>
                    <a:ext uri="{9D8B030D-6E8A-4147-A177-3AD203B41FA5}">
                      <a16:colId xmlns:a16="http://schemas.microsoft.com/office/drawing/2014/main" val="2958272422"/>
                    </a:ext>
                  </a:extLst>
                </a:gridCol>
              </a:tblGrid>
              <a:tr h="35109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Training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data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Rank-1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mAP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143514"/>
                  </a:ext>
                </a:extLst>
              </a:tr>
              <a:tr h="35109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Res50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[1]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CUHK03 (labeled)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0.115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72618"/>
                  </a:ext>
                </a:extLst>
              </a:tr>
              <a:tr h="35109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Res50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[1]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Duke (labeled)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0.361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0.142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1350693"/>
                  </a:ext>
                </a:extLst>
              </a:tr>
              <a:tr h="35109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0.134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85498992"/>
                  </a:ext>
                </a:extLst>
              </a:tr>
              <a:tr h="35109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Res50</a:t>
                      </a:r>
                      <a:r>
                        <a:rPr lang="en-US" altLang="zh-CN" sz="2000" dirty="0"/>
                        <a:t>+PUL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VM+Market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0.369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0.156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6639294"/>
                  </a:ext>
                </a:extLst>
              </a:tr>
              <a:tr h="3510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Res50</a:t>
                      </a:r>
                      <a:r>
                        <a:rPr lang="en-US" altLang="zh-CN" sz="2000" b="1" dirty="0"/>
                        <a:t>+PUL+KISSME</a:t>
                      </a:r>
                      <a:endParaRPr lang="en-US" sz="20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VM+Market</a:t>
                      </a:r>
                      <a:endParaRPr lang="en-US" sz="20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0.375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0.154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545046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6599E36-242E-3B4B-AE58-B90620C40C13}"/>
              </a:ext>
            </a:extLst>
          </p:cNvPr>
          <p:cNvSpPr/>
          <p:nvPr/>
        </p:nvSpPr>
        <p:spPr>
          <a:xfrm>
            <a:off x="3081489" y="3464308"/>
            <a:ext cx="6036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Our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generated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Virtual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Market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(VM)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dataset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FB9B2-8B33-484E-8317-DC77911606C1}"/>
              </a:ext>
            </a:extLst>
          </p:cNvPr>
          <p:cNvSpPr/>
          <p:nvPr/>
        </p:nvSpPr>
        <p:spPr>
          <a:xfrm>
            <a:off x="2546431" y="6127858"/>
            <a:ext cx="7106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Our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generated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data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can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benefit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unsupervised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re-ID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AE852B-23E9-9146-8708-28CFA4604D9F}"/>
              </a:ext>
            </a:extLst>
          </p:cNvPr>
          <p:cNvSpPr/>
          <p:nvPr/>
        </p:nvSpPr>
        <p:spPr>
          <a:xfrm>
            <a:off x="81023" y="6575859"/>
            <a:ext cx="7454096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</a:pP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/>
              <a:t>Fan</a:t>
            </a:r>
            <a:r>
              <a:rPr lang="zh-CN" altLang="en-US" sz="1200" dirty="0"/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200" dirty="0"/>
              <a:t>. Unsupervised Person Re-identification: Clustering and Fine-tuning. In </a:t>
            </a:r>
            <a:r>
              <a:rPr lang="en-US" altLang="zh-CN" sz="1200" dirty="0" err="1"/>
              <a:t>Arxiv</a:t>
            </a:r>
            <a:r>
              <a:rPr lang="en-US" sz="1200" dirty="0"/>
              <a:t>, 201</a:t>
            </a:r>
            <a:r>
              <a:rPr lang="en-US" altLang="zh-CN" sz="1200" dirty="0"/>
              <a:t>7</a:t>
            </a:r>
            <a:r>
              <a:rPr lang="en-US" sz="1200" dirty="0"/>
              <a:t>.</a:t>
            </a:r>
            <a:endParaRPr lang="en-US" altLang="zh-CN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58FF3-A780-5A4C-9515-460E0E0FE1EF}"/>
              </a:ext>
            </a:extLst>
          </p:cNvPr>
          <p:cNvSpPr/>
          <p:nvPr/>
        </p:nvSpPr>
        <p:spPr>
          <a:xfrm>
            <a:off x="7736934" y="291638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Disentangled Person Image Generation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0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0C8597-4820-554F-8D3D-8F5081D78963}"/>
              </a:ext>
            </a:extLst>
          </p:cNvPr>
          <p:cNvGraphicFramePr>
            <a:graphicFrameLocks noGrp="1"/>
          </p:cNvGraphicFramePr>
          <p:nvPr/>
        </p:nvGraphicFramePr>
        <p:xfrm>
          <a:off x="1377387" y="4791920"/>
          <a:ext cx="9245391" cy="14352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20770">
                  <a:extLst>
                    <a:ext uri="{9D8B030D-6E8A-4147-A177-3AD203B41FA5}">
                      <a16:colId xmlns:a16="http://schemas.microsoft.com/office/drawing/2014/main" val="94526046"/>
                    </a:ext>
                  </a:extLst>
                </a:gridCol>
                <a:gridCol w="1130145">
                  <a:extLst>
                    <a:ext uri="{9D8B030D-6E8A-4147-A177-3AD203B41FA5}">
                      <a16:colId xmlns:a16="http://schemas.microsoft.com/office/drawing/2014/main" val="4288004853"/>
                    </a:ext>
                  </a:extLst>
                </a:gridCol>
                <a:gridCol w="1190785">
                  <a:extLst>
                    <a:ext uri="{9D8B030D-6E8A-4147-A177-3AD203B41FA5}">
                      <a16:colId xmlns:a16="http://schemas.microsoft.com/office/drawing/2014/main" val="2949954356"/>
                    </a:ext>
                  </a:extLst>
                </a:gridCol>
                <a:gridCol w="1120738">
                  <a:extLst>
                    <a:ext uri="{9D8B030D-6E8A-4147-A177-3AD203B41FA5}">
                      <a16:colId xmlns:a16="http://schemas.microsoft.com/office/drawing/2014/main" val="4216851083"/>
                    </a:ext>
                  </a:extLst>
                </a:gridCol>
                <a:gridCol w="1050692">
                  <a:extLst>
                    <a:ext uri="{9D8B030D-6E8A-4147-A177-3AD203B41FA5}">
                      <a16:colId xmlns:a16="http://schemas.microsoft.com/office/drawing/2014/main" val="4007771781"/>
                    </a:ext>
                  </a:extLst>
                </a:gridCol>
                <a:gridCol w="1849574">
                  <a:extLst>
                    <a:ext uri="{9D8B030D-6E8A-4147-A177-3AD203B41FA5}">
                      <a16:colId xmlns:a16="http://schemas.microsoft.com/office/drawing/2014/main" val="3264843455"/>
                    </a:ext>
                  </a:extLst>
                </a:gridCol>
                <a:gridCol w="1582687">
                  <a:extLst>
                    <a:ext uri="{9D8B030D-6E8A-4147-A177-3AD203B41FA5}">
                      <a16:colId xmlns:a16="http://schemas.microsoft.com/office/drawing/2014/main" val="4049454523"/>
                    </a:ext>
                  </a:extLst>
                </a:gridCol>
              </a:tblGrid>
              <a:tr h="35881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Model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DeepFashion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Market-1501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1755236"/>
                  </a:ext>
                </a:extLst>
              </a:tr>
              <a:tr h="35881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SSIM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IS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SSIM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IS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Mask-SSIM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Mask-IS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3470569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PG2[1]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3.090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3.460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3.435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18407407"/>
                  </a:ext>
                </a:extLst>
              </a:tr>
              <a:tr h="3588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Ours</a:t>
                      </a:r>
                      <a:endParaRPr lang="en-US" sz="2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3.228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0.099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3.483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3.491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50971749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731302E7-F14A-6541-A66A-E744B69CF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417" y="966802"/>
            <a:ext cx="9402713" cy="35201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D19426B-595E-F34D-BAEF-B49328D8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1" y="75172"/>
            <a:ext cx="1079393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FA3194-5C59-3A40-A1F5-033838F96CA8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9ECD109-8CC6-F940-ABAF-6D0613230C25}"/>
              </a:ext>
            </a:extLst>
          </p:cNvPr>
          <p:cNvSpPr/>
          <p:nvPr/>
        </p:nvSpPr>
        <p:spPr>
          <a:xfrm>
            <a:off x="0" y="6577379"/>
            <a:ext cx="7488820" cy="292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</a:pPr>
            <a:r>
              <a:rPr lang="en-US" altLang="zh-CN" sz="1200" dirty="0"/>
              <a:t>[1]</a:t>
            </a:r>
            <a:r>
              <a:rPr lang="zh-CN" altLang="en-US" sz="1200" dirty="0"/>
              <a:t> </a:t>
            </a:r>
            <a:r>
              <a:rPr lang="en-US" sz="1200" dirty="0"/>
              <a:t>L. Ma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et al</a:t>
            </a:r>
            <a:r>
              <a:rPr lang="en-US" sz="1200" dirty="0"/>
              <a:t>. Pose guided person image generation. In NIPS, 2017.</a:t>
            </a:r>
            <a:endParaRPr lang="en-US" altLang="zh-CN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E2D8F-0613-8A4A-9803-9E7521FF6B19}"/>
              </a:ext>
            </a:extLst>
          </p:cNvPr>
          <p:cNvSpPr/>
          <p:nvPr/>
        </p:nvSpPr>
        <p:spPr>
          <a:xfrm>
            <a:off x="4254168" y="869436"/>
            <a:ext cx="385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[1]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523AEE-FC1D-E845-87ED-B531C7CDFA84}"/>
              </a:ext>
            </a:extLst>
          </p:cNvPr>
          <p:cNvSpPr/>
          <p:nvPr/>
        </p:nvSpPr>
        <p:spPr>
          <a:xfrm>
            <a:off x="9254431" y="881011"/>
            <a:ext cx="385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[1]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CE08B-0E97-CF40-A734-0BA7C4AE9658}"/>
              </a:ext>
            </a:extLst>
          </p:cNvPr>
          <p:cNvSpPr/>
          <p:nvPr/>
        </p:nvSpPr>
        <p:spPr>
          <a:xfrm>
            <a:off x="7736934" y="291638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Disentangled Person Image Generation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03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868</Words>
  <Application>Microsoft Macintosh PowerPoint</Application>
  <PresentationFormat>Widescreen</PresentationFormat>
  <Paragraphs>181</Paragraphs>
  <Slides>10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Noto Sans Symbols</vt:lpstr>
      <vt:lpstr>ヒラギノ角ゴ ProN W3</vt:lpstr>
      <vt:lpstr>Arial</vt:lpstr>
      <vt:lpstr>Calibri</vt:lpstr>
      <vt:lpstr>Calibri Light</vt:lpstr>
      <vt:lpstr>Times New Roman</vt:lpstr>
      <vt:lpstr>Office Theme</vt:lpstr>
      <vt:lpstr>Disentangled Person Image Generation</vt:lpstr>
      <vt:lpstr>Problem statement</vt:lpstr>
      <vt:lpstr>Related work</vt:lpstr>
      <vt:lpstr>Framework</vt:lpstr>
      <vt:lpstr>Experiments – sampling</vt:lpstr>
      <vt:lpstr>Experiments – sampling</vt:lpstr>
      <vt:lpstr>Experiments – interpolation</vt:lpstr>
      <vt:lpstr>Experiments – person re-ID</vt:lpstr>
      <vt:lpstr>Experiments – human pose transfer</vt:lpstr>
      <vt:lpstr>Experiments – human pose transfer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</dc:title>
  <dc:creator>Liqian Ma</dc:creator>
  <cp:lastModifiedBy>Liqian Ma</cp:lastModifiedBy>
  <cp:revision>61</cp:revision>
  <dcterms:created xsi:type="dcterms:W3CDTF">2018-06-08T12:57:17Z</dcterms:created>
  <dcterms:modified xsi:type="dcterms:W3CDTF">2018-06-10T15:52:04Z</dcterms:modified>
</cp:coreProperties>
</file>